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38"/>
  </p:notesMasterIdLst>
  <p:handoutMasterIdLst>
    <p:handoutMasterId r:id="rId39"/>
  </p:handoutMasterIdLst>
  <p:sldIdLst>
    <p:sldId id="256" r:id="rId2"/>
    <p:sldId id="328" r:id="rId3"/>
    <p:sldId id="434" r:id="rId4"/>
    <p:sldId id="1088" r:id="rId5"/>
    <p:sldId id="1169" r:id="rId6"/>
    <p:sldId id="415" r:id="rId7"/>
    <p:sldId id="1076" r:id="rId8"/>
    <p:sldId id="1145" r:id="rId9"/>
    <p:sldId id="1156" r:id="rId10"/>
    <p:sldId id="1104" r:id="rId11"/>
    <p:sldId id="1174" r:id="rId12"/>
    <p:sldId id="1078" r:id="rId13"/>
    <p:sldId id="1159" r:id="rId14"/>
    <p:sldId id="1081" r:id="rId15"/>
    <p:sldId id="1082" r:id="rId16"/>
    <p:sldId id="1116" r:id="rId17"/>
    <p:sldId id="3969" r:id="rId18"/>
    <p:sldId id="1128" r:id="rId19"/>
    <p:sldId id="1084" r:id="rId20"/>
    <p:sldId id="1165" r:id="rId21"/>
    <p:sldId id="1173" r:id="rId22"/>
    <p:sldId id="1148" r:id="rId23"/>
    <p:sldId id="1132" r:id="rId24"/>
    <p:sldId id="1133" r:id="rId25"/>
    <p:sldId id="1153" r:id="rId26"/>
    <p:sldId id="1154" r:id="rId27"/>
    <p:sldId id="1086" r:id="rId28"/>
    <p:sldId id="1137" r:id="rId29"/>
    <p:sldId id="1138" r:id="rId30"/>
    <p:sldId id="1108" r:id="rId31"/>
    <p:sldId id="1139" r:id="rId32"/>
    <p:sldId id="1114" r:id="rId33"/>
    <p:sldId id="1111" r:id="rId34"/>
    <p:sldId id="1157" r:id="rId35"/>
    <p:sldId id="1163" r:id="rId36"/>
    <p:sldId id="3968" r:id="rId3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 id="2" name="debra soled" initials="ds" lastIdx="2" clrIdx="1">
    <p:extLst>
      <p:ext uri="{19B8F6BF-5375-455C-9EA6-DF929625EA0E}">
        <p15:presenceInfo xmlns:p15="http://schemas.microsoft.com/office/powerpoint/2012/main" userId="9307cfb5ac3a12d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546" autoAdjust="0"/>
    <p:restoredTop sz="94150"/>
  </p:normalViewPr>
  <p:slideViewPr>
    <p:cSldViewPr snapToGrid="0" snapToObjects="1">
      <p:cViewPr varScale="1">
        <p:scale>
          <a:sx n="88" d="100"/>
          <a:sy n="88" d="100"/>
        </p:scale>
        <p:origin x="216" y="880"/>
      </p:cViewPr>
      <p:guideLst>
        <p:guide orient="horz" pos="2160"/>
        <p:guide pos="3840"/>
      </p:guideLst>
    </p:cSldViewPr>
  </p:slideViewPr>
  <p:notesTextViewPr>
    <p:cViewPr>
      <p:scale>
        <a:sx n="1" d="1"/>
        <a:sy n="1" d="1"/>
      </p:scale>
      <p:origin x="0" y="0"/>
    </p:cViewPr>
  </p:notesTextViewPr>
  <p:sorterViewPr>
    <p:cViewPr>
      <p:scale>
        <a:sx n="1" d="1"/>
        <a:sy n="1" d="1"/>
      </p:scale>
      <p:origin x="0" y="-15528"/>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EF11409-4078-421E-99DA-57ABAC794F53}" type="datetimeFigureOut">
              <a:rPr lang="en-US" smtClean="0"/>
              <a:t>1/25/22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5B71229-73EA-459B-858E-834D87D45341}" type="slidenum">
              <a:rPr lang="en-US" smtClean="0"/>
              <a:t>‹#›</a:t>
            </a:fld>
            <a:endParaRPr lang="en-US"/>
          </a:p>
        </p:txBody>
      </p:sp>
    </p:spTree>
    <p:extLst>
      <p:ext uri="{BB962C8B-B14F-4D97-AF65-F5344CB8AC3E}">
        <p14:creationId xmlns:p14="http://schemas.microsoft.com/office/powerpoint/2010/main" val="29110675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7EC6A77-897B-A94D-8179-085D1B4EE98D}" type="datetimeFigureOut">
              <a:rPr lang="en-US" smtClean="0"/>
              <a:t>1/25/22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1989-1991: 1986 Immigration Reform</a:t>
            </a:r>
            <a:r>
              <a:rPr lang="en-US" baseline="0" dirty="0"/>
              <a:t> and Control Act – naturalization of unauthorized immigrants who had arrived prior to 1986 and Immigration Act of 1990 more than doubled the entry cap for authorized immigration. </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9</a:t>
            </a:fld>
            <a:endParaRPr lang="en-US"/>
          </a:p>
        </p:txBody>
      </p:sp>
    </p:spTree>
    <p:extLst>
      <p:ext uri="{BB962C8B-B14F-4D97-AF65-F5344CB8AC3E}">
        <p14:creationId xmlns:p14="http://schemas.microsoft.com/office/powerpoint/2010/main" val="3239318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3/11 million of unauthorized immigrants live in CA</a:t>
            </a:r>
          </a:p>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14</a:t>
            </a:fld>
            <a:endParaRPr lang="en-US"/>
          </a:p>
        </p:txBody>
      </p:sp>
    </p:spTree>
    <p:extLst>
      <p:ext uri="{BB962C8B-B14F-4D97-AF65-F5344CB8AC3E}">
        <p14:creationId xmlns:p14="http://schemas.microsoft.com/office/powerpoint/2010/main" val="3576012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15</a:t>
            </a:fld>
            <a:endParaRPr lang="en-US"/>
          </a:p>
        </p:txBody>
      </p:sp>
    </p:spTree>
    <p:extLst>
      <p:ext uri="{BB962C8B-B14F-4D97-AF65-F5344CB8AC3E}">
        <p14:creationId xmlns:p14="http://schemas.microsoft.com/office/powerpoint/2010/main" val="1123238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Immigration surplus arises when native</a:t>
            </a:r>
            <a:r>
              <a:rPr lang="en-US" baseline="0" dirty="0"/>
              <a:t> wages fall as a result of immigration . Losses in wages are offset by income accruing to capital owners. The greater the differences in terms of skills of immigrants relative to native workforce, the greater the disruption to labor markets and the greater is the opportunity for native born labor and owners of capital. </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19</a:t>
            </a:fld>
            <a:endParaRPr lang="en-US"/>
          </a:p>
        </p:txBody>
      </p:sp>
    </p:spTree>
    <p:extLst>
      <p:ext uri="{BB962C8B-B14F-4D97-AF65-F5344CB8AC3E}">
        <p14:creationId xmlns:p14="http://schemas.microsoft.com/office/powerpoint/2010/main" val="748073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Average age of US</a:t>
            </a:r>
            <a:r>
              <a:rPr lang="en-US" baseline="0" dirty="0"/>
              <a:t> population increases and the birthrates are the lowest they have been in decades. Background of a slowing birthrates around the globe. </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30</a:t>
            </a:fld>
            <a:endParaRPr lang="en-US"/>
          </a:p>
        </p:txBody>
      </p:sp>
    </p:spTree>
    <p:extLst>
      <p:ext uri="{BB962C8B-B14F-4D97-AF65-F5344CB8AC3E}">
        <p14:creationId xmlns:p14="http://schemas.microsoft.com/office/powerpoint/2010/main" val="1762478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file:////Users/Jon/NEED%20Dropbox/Presentations/Immigration/Graphs/regions.png"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file:////Users/Jon/NEED%20Dropbox/Presentations/Immigration/Images/IllegalShare.png"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www.pewresearch.org/fact-tank/2019/07/12/how-pew-research-center-counts-unauthorized-immigrants-in-u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migrationpolicy.org/programs/data-hub/charts/unauthorized-immigrant-populations-country-and-region-top-state-and-county"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Employment/CLF16OV.png"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file:////Users/Jon/NEED%20Dropbox/Presentations/Immigration/Graphs/recent_ed.png"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tiff"/><Relationship Id="rId12" Type="http://schemas.openxmlformats.org/officeDocument/2006/relationships/image" Target="../media/image25.tiff"/><Relationship Id="rId2" Type="http://schemas.openxmlformats.org/officeDocument/2006/relationships/image" Target="../media/image15.tiff"/><Relationship Id="rId1" Type="http://schemas.openxmlformats.org/officeDocument/2006/relationships/slideLayout" Target="../slideLayouts/slideLayout9.xml"/><Relationship Id="rId6" Type="http://schemas.openxmlformats.org/officeDocument/2006/relationships/image" Target="../media/image19.tiff"/><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tiff"/><Relationship Id="rId9" Type="http://schemas.openxmlformats.org/officeDocument/2006/relationships/image" Target="../media/image22.png"/><Relationship Id="rId14" Type="http://schemas.openxmlformats.org/officeDocument/2006/relationships/image" Target="../media/image27.png"/></Relationships>
</file>

<file path=ppt/slides/_rels/slide26.xml.rels><?xml version="1.0" encoding="UTF-8" standalone="yes"?>
<Relationships xmlns="http://schemas.openxmlformats.org/package/2006/relationships"><Relationship Id="rId2" Type="http://schemas.openxmlformats.org/officeDocument/2006/relationships/image" Target="../media/image29.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tif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file:////Users/Jon/NEED%20Dropbox/Presentations/Immigration/Graphs/imm.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dirty="0"/>
              <a:t>The Economics of Immigration</a:t>
            </a:r>
            <a:endParaRPr lang="en-US" sz="4800" b="1" dirty="0"/>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00351" y="4202884"/>
            <a:ext cx="9144000" cy="1283297"/>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200" dirty="0">
                <a:solidFill>
                  <a:schemeClr val="tx2"/>
                </a:solidFill>
              </a:rPr>
              <a:t>SIRS, #47, San Rafael, CA</a:t>
            </a:r>
          </a:p>
          <a:p>
            <a:pPr>
              <a:lnSpc>
                <a:spcPct val="100000"/>
              </a:lnSpc>
              <a:spcBef>
                <a:spcPts val="0"/>
              </a:spcBef>
            </a:pPr>
            <a:r>
              <a:rPr lang="en-US" sz="1800" dirty="0">
                <a:solidFill>
                  <a:schemeClr val="tx2"/>
                </a:solidFill>
              </a:rPr>
              <a:t>January 25, 2022</a:t>
            </a:r>
          </a:p>
          <a:p>
            <a:pPr>
              <a:lnSpc>
                <a:spcPct val="100000"/>
              </a:lnSpc>
              <a:spcBef>
                <a:spcPts val="0"/>
              </a:spcBef>
            </a:pPr>
            <a:endParaRPr lang="en-US" sz="1800" dirty="0">
              <a:solidFill>
                <a:schemeClr val="tx2"/>
              </a:solidFill>
            </a:endParaRPr>
          </a:p>
          <a:p>
            <a:pPr>
              <a:lnSpc>
                <a:spcPct val="100000"/>
              </a:lnSpc>
              <a:spcBef>
                <a:spcPts val="0"/>
              </a:spcBef>
            </a:pPr>
            <a:r>
              <a:rPr lang="en-US" sz="2900" dirty="0">
                <a:solidFill>
                  <a:schemeClr val="tx2"/>
                </a:solidFill>
              </a:rPr>
              <a:t>Jon </a:t>
            </a:r>
            <a:r>
              <a:rPr lang="en-US" sz="2900" dirty="0" err="1">
                <a:solidFill>
                  <a:schemeClr val="tx2"/>
                </a:solidFill>
              </a:rPr>
              <a:t>Haveman</a:t>
            </a:r>
            <a:r>
              <a:rPr lang="en-US" sz="2900" dirty="0">
                <a:solidFill>
                  <a:schemeClr val="tx2"/>
                </a:solidFill>
              </a:rPr>
              <a:t>, Ph.D.</a:t>
            </a:r>
          </a:p>
          <a:p>
            <a:pPr>
              <a:lnSpc>
                <a:spcPct val="100000"/>
              </a:lnSpc>
              <a:spcBef>
                <a:spcPts val="0"/>
              </a:spcBef>
            </a:pPr>
            <a:r>
              <a:rPr lang="en-US" sz="2900" dirty="0">
                <a:solidFill>
                  <a:schemeClr val="tx2"/>
                </a:solidFill>
              </a:rPr>
              <a:t>Executive Director, NEED</a:t>
            </a:r>
            <a:endParaRPr lang="en-US" sz="2600" dirty="0">
              <a:solidFill>
                <a:schemeClr val="tx2"/>
              </a:solidFill>
            </a:endParaRPr>
          </a:p>
        </p:txBody>
      </p:sp>
      <p:pic>
        <p:nvPicPr>
          <p:cNvPr id="4" name="Picture 3" descr="A screenshot of a cell phone&#10;&#10;Description automatically generated">
            <a:extLst>
              <a:ext uri="{FF2B5EF4-FFF2-40B4-BE49-F238E27FC236}">
                <a16:creationId xmlns:a16="http://schemas.microsoft.com/office/drawing/2014/main" id="{DDCD7B4E-2843-5E42-BD7B-2CEA54746E7F}"/>
              </a:ext>
            </a:extLst>
          </p:cNvPr>
          <p:cNvPicPr>
            <a:picLocks noChangeAspect="1"/>
          </p:cNvPicPr>
          <p:nvPr/>
        </p:nvPicPr>
        <p:blipFill>
          <a:blip r:embed="rId2"/>
          <a:stretch>
            <a:fillRect/>
          </a:stretch>
        </p:blipFill>
        <p:spPr>
          <a:xfrm>
            <a:off x="986246" y="572552"/>
            <a:ext cx="3492500" cy="2324100"/>
          </a:xfrm>
          <a:prstGeom prst="rect">
            <a:avLst/>
          </a:prstGeom>
        </p:spPr>
      </p:pic>
      <p:pic>
        <p:nvPicPr>
          <p:cNvPr id="7" name="Picture 6" descr="A statue of a person&#10;&#10;Description automatically generated">
            <a:extLst>
              <a:ext uri="{FF2B5EF4-FFF2-40B4-BE49-F238E27FC236}">
                <a16:creationId xmlns:a16="http://schemas.microsoft.com/office/drawing/2014/main" id="{DB2F1D5D-1B3B-5E4F-9B0B-5B9013118BDB}"/>
              </a:ext>
            </a:extLst>
          </p:cNvPr>
          <p:cNvPicPr>
            <a:picLocks noChangeAspect="1"/>
          </p:cNvPicPr>
          <p:nvPr/>
        </p:nvPicPr>
        <p:blipFill>
          <a:blip r:embed="rId3"/>
          <a:stretch>
            <a:fillRect/>
          </a:stretch>
        </p:blipFill>
        <p:spPr>
          <a:xfrm>
            <a:off x="8161689" y="3869840"/>
            <a:ext cx="3517900" cy="2311400"/>
          </a:xfrm>
          <a:prstGeom prst="rect">
            <a:avLst/>
          </a:prstGeom>
        </p:spPr>
      </p:pic>
    </p:spTree>
    <p:extLst>
      <p:ext uri="{BB962C8B-B14F-4D97-AF65-F5344CB8AC3E}">
        <p14:creationId xmlns:p14="http://schemas.microsoft.com/office/powerpoint/2010/main" val="1326337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47AB7-A5E8-CE4D-97B3-8A2280BC2946}"/>
              </a:ext>
            </a:extLst>
          </p:cNvPr>
          <p:cNvSpPr>
            <a:spLocks noGrp="1"/>
          </p:cNvSpPr>
          <p:nvPr>
            <p:ph type="title"/>
          </p:nvPr>
        </p:nvSpPr>
        <p:spPr>
          <a:xfrm>
            <a:off x="655320" y="0"/>
            <a:ext cx="10515600" cy="1325563"/>
          </a:xfrm>
        </p:spPr>
        <p:txBody>
          <a:bodyPr/>
          <a:lstStyle/>
          <a:p>
            <a:r>
              <a:rPr lang="en-US" dirty="0">
                <a:solidFill>
                  <a:schemeClr val="bg1"/>
                </a:solidFill>
              </a:rPr>
              <a:t> Aut</a:t>
            </a:r>
            <a:r>
              <a:rPr lang="en-US" dirty="0"/>
              <a:t>horized Immigration by Region</a:t>
            </a:r>
          </a:p>
        </p:txBody>
      </p:sp>
      <p:pic>
        <p:nvPicPr>
          <p:cNvPr id="6" name="Content Placeholder 5" descr="A screenshot of a cell phone&#10;&#10;Description automatically generated">
            <a:extLst>
              <a:ext uri="{FF2B5EF4-FFF2-40B4-BE49-F238E27FC236}">
                <a16:creationId xmlns:a16="http://schemas.microsoft.com/office/drawing/2014/main" id="{682B4530-9F77-C34E-AD19-151D3D9CBA80}"/>
              </a:ext>
            </a:extLst>
          </p:cNvPr>
          <p:cNvPicPr>
            <a:picLocks noGrp="1" noChangeAspect="1"/>
          </p:cNvPicPr>
          <p:nvPr>
            <p:ph idx="1"/>
          </p:nvPr>
        </p:nvPicPr>
        <p:blipFill>
          <a:blip r:embed="rId2" r:link="rId3"/>
          <a:stretch>
            <a:fillRect/>
          </a:stretch>
        </p:blipFill>
        <p:spPr>
          <a:xfrm>
            <a:off x="2639691" y="914400"/>
            <a:ext cx="6912618" cy="5029200"/>
          </a:xfrm>
        </p:spPr>
      </p:pic>
      <p:sp>
        <p:nvSpPr>
          <p:cNvPr id="4" name="Slide Number Placeholder 3">
            <a:extLst>
              <a:ext uri="{FF2B5EF4-FFF2-40B4-BE49-F238E27FC236}">
                <a16:creationId xmlns:a16="http://schemas.microsoft.com/office/drawing/2014/main" id="{48ECAA64-DF28-EA45-AEA2-21A31B19AF38}"/>
              </a:ext>
            </a:extLst>
          </p:cNvPr>
          <p:cNvSpPr>
            <a:spLocks noGrp="1"/>
          </p:cNvSpPr>
          <p:nvPr>
            <p:ph type="sldNum" sz="quarter" idx="12"/>
          </p:nvPr>
        </p:nvSpPr>
        <p:spPr/>
        <p:txBody>
          <a:bodyPr/>
          <a:lstStyle/>
          <a:p>
            <a:fld id="{D9F085D5-EC86-4F6A-B501-C1359CB39116}" type="slidenum">
              <a:rPr lang="en-GB" smtClean="0"/>
              <a:t>10</a:t>
            </a:fld>
            <a:endParaRPr lang="en-GB"/>
          </a:p>
        </p:txBody>
      </p:sp>
    </p:spTree>
    <p:extLst>
      <p:ext uri="{BB962C8B-B14F-4D97-AF65-F5344CB8AC3E}">
        <p14:creationId xmlns:p14="http://schemas.microsoft.com/office/powerpoint/2010/main" val="4094201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8895775-11DB-8E4D-A0A0-B0DD012D2700}"/>
              </a:ext>
            </a:extLst>
          </p:cNvPr>
          <p:cNvSpPr>
            <a:spLocks noGrp="1"/>
          </p:cNvSpPr>
          <p:nvPr>
            <p:ph type="sldNum" sz="quarter" idx="12"/>
          </p:nvPr>
        </p:nvSpPr>
        <p:spPr/>
        <p:txBody>
          <a:bodyPr/>
          <a:lstStyle/>
          <a:p>
            <a:fld id="{D9F085D5-EC86-4F6A-B501-C1359CB39116}" type="slidenum">
              <a:rPr lang="en-GB" smtClean="0"/>
              <a:t>11</a:t>
            </a:fld>
            <a:endParaRPr lang="en-GB"/>
          </a:p>
        </p:txBody>
      </p:sp>
      <p:pic>
        <p:nvPicPr>
          <p:cNvPr id="4" name="Picture 3">
            <a:extLst>
              <a:ext uri="{FF2B5EF4-FFF2-40B4-BE49-F238E27FC236}">
                <a16:creationId xmlns:a16="http://schemas.microsoft.com/office/drawing/2014/main" id="{CF6732D3-1337-9C4A-8304-8960F4828483}"/>
              </a:ext>
            </a:extLst>
          </p:cNvPr>
          <p:cNvPicPr>
            <a:picLocks noChangeAspect="1"/>
          </p:cNvPicPr>
          <p:nvPr/>
        </p:nvPicPr>
        <p:blipFill>
          <a:blip r:embed="rId2"/>
          <a:stretch>
            <a:fillRect/>
          </a:stretch>
        </p:blipFill>
        <p:spPr>
          <a:xfrm>
            <a:off x="1532964" y="262649"/>
            <a:ext cx="8317326" cy="5954449"/>
          </a:xfrm>
          <a:prstGeom prst="rect">
            <a:avLst/>
          </a:prstGeom>
        </p:spPr>
      </p:pic>
      <p:sp>
        <p:nvSpPr>
          <p:cNvPr id="5" name="TextBox 4">
            <a:extLst>
              <a:ext uri="{FF2B5EF4-FFF2-40B4-BE49-F238E27FC236}">
                <a16:creationId xmlns:a16="http://schemas.microsoft.com/office/drawing/2014/main" id="{5E7B3F79-0B58-4746-86D6-743F6B93631F}"/>
              </a:ext>
            </a:extLst>
          </p:cNvPr>
          <p:cNvSpPr txBox="1"/>
          <p:nvPr/>
        </p:nvSpPr>
        <p:spPr>
          <a:xfrm>
            <a:off x="7378263" y="6493063"/>
            <a:ext cx="4190571" cy="230832"/>
          </a:xfrm>
          <a:prstGeom prst="rect">
            <a:avLst/>
          </a:prstGeom>
          <a:noFill/>
        </p:spPr>
        <p:txBody>
          <a:bodyPr wrap="none" rtlCol="0">
            <a:spAutoFit/>
          </a:bodyPr>
          <a:lstStyle/>
          <a:p>
            <a:r>
              <a:rPr lang="en-US" sz="900" dirty="0"/>
              <a:t>https://</a:t>
            </a:r>
            <a:r>
              <a:rPr lang="en-US" sz="900" dirty="0" err="1"/>
              <a:t>www.migrationpolicy.org</a:t>
            </a:r>
            <a:r>
              <a:rPr lang="en-US" sz="900" dirty="0"/>
              <a:t>/programs/data-hub/</a:t>
            </a:r>
            <a:r>
              <a:rPr lang="en-US" sz="900" dirty="0" err="1"/>
              <a:t>us-immigration-trends#history</a:t>
            </a:r>
            <a:endParaRPr lang="en-US" sz="900" dirty="0"/>
          </a:p>
        </p:txBody>
      </p:sp>
    </p:spTree>
    <p:extLst>
      <p:ext uri="{BB962C8B-B14F-4D97-AF65-F5344CB8AC3E}">
        <p14:creationId xmlns:p14="http://schemas.microsoft.com/office/powerpoint/2010/main" val="78151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CFA09-0AFB-7246-A344-469F309830AC}"/>
              </a:ext>
            </a:extLst>
          </p:cNvPr>
          <p:cNvSpPr>
            <a:spLocks noGrp="1"/>
          </p:cNvSpPr>
          <p:nvPr>
            <p:ph type="title"/>
          </p:nvPr>
        </p:nvSpPr>
        <p:spPr>
          <a:xfrm>
            <a:off x="848360" y="0"/>
            <a:ext cx="10515600" cy="1325563"/>
          </a:xfrm>
        </p:spPr>
        <p:txBody>
          <a:bodyPr/>
          <a:lstStyle/>
          <a:p>
            <a:r>
              <a:rPr lang="en-US" dirty="0"/>
              <a:t> </a:t>
            </a:r>
            <a:r>
              <a:rPr lang="en-US" dirty="0">
                <a:solidFill>
                  <a:schemeClr val="bg1"/>
                </a:solidFill>
              </a:rPr>
              <a:t>Im</a:t>
            </a:r>
            <a:r>
              <a:rPr lang="en-US" dirty="0"/>
              <a:t>migrant Population in 2017</a:t>
            </a:r>
          </a:p>
        </p:txBody>
      </p:sp>
      <p:pic>
        <p:nvPicPr>
          <p:cNvPr id="6" name="Content Placeholder 5" descr="A screenshot of a cell phone&#10;&#10;Description automatically generated">
            <a:extLst>
              <a:ext uri="{FF2B5EF4-FFF2-40B4-BE49-F238E27FC236}">
                <a16:creationId xmlns:a16="http://schemas.microsoft.com/office/drawing/2014/main" id="{0646EA99-2103-7443-AE03-9982E2DB3BA1}"/>
              </a:ext>
            </a:extLst>
          </p:cNvPr>
          <p:cNvPicPr>
            <a:picLocks noGrp="1" noChangeAspect="1"/>
          </p:cNvPicPr>
          <p:nvPr>
            <p:ph idx="1"/>
          </p:nvPr>
        </p:nvPicPr>
        <p:blipFill>
          <a:blip r:embed="rId2" r:link="rId3"/>
          <a:stretch>
            <a:fillRect/>
          </a:stretch>
        </p:blipFill>
        <p:spPr>
          <a:xfrm>
            <a:off x="5186533" y="959614"/>
            <a:ext cx="5026439" cy="5440007"/>
          </a:xfrm>
        </p:spPr>
      </p:pic>
      <p:sp>
        <p:nvSpPr>
          <p:cNvPr id="4" name="Slide Number Placeholder 3">
            <a:extLst>
              <a:ext uri="{FF2B5EF4-FFF2-40B4-BE49-F238E27FC236}">
                <a16:creationId xmlns:a16="http://schemas.microsoft.com/office/drawing/2014/main" id="{739929D4-5631-6047-A803-96F201AF17A5}"/>
              </a:ext>
            </a:extLst>
          </p:cNvPr>
          <p:cNvSpPr>
            <a:spLocks noGrp="1"/>
          </p:cNvSpPr>
          <p:nvPr>
            <p:ph type="sldNum" sz="quarter" idx="12"/>
          </p:nvPr>
        </p:nvSpPr>
        <p:spPr/>
        <p:txBody>
          <a:bodyPr/>
          <a:lstStyle/>
          <a:p>
            <a:fld id="{D9F085D5-EC86-4F6A-B501-C1359CB39116}" type="slidenum">
              <a:rPr lang="en-GB" smtClean="0"/>
              <a:t>12</a:t>
            </a:fld>
            <a:endParaRPr lang="en-GB"/>
          </a:p>
        </p:txBody>
      </p:sp>
      <p:sp>
        <p:nvSpPr>
          <p:cNvPr id="7" name="TextBox 6">
            <a:extLst>
              <a:ext uri="{FF2B5EF4-FFF2-40B4-BE49-F238E27FC236}">
                <a16:creationId xmlns:a16="http://schemas.microsoft.com/office/drawing/2014/main" id="{0A4F8DFE-145A-D84A-890A-939E4FECD1C1}"/>
              </a:ext>
            </a:extLst>
          </p:cNvPr>
          <p:cNvSpPr txBox="1"/>
          <p:nvPr/>
        </p:nvSpPr>
        <p:spPr>
          <a:xfrm>
            <a:off x="3796747" y="6456851"/>
            <a:ext cx="7656070" cy="276999"/>
          </a:xfrm>
          <a:prstGeom prst="rect">
            <a:avLst/>
          </a:prstGeom>
          <a:noFill/>
        </p:spPr>
        <p:txBody>
          <a:bodyPr wrap="none" rtlCol="0">
            <a:spAutoFit/>
          </a:bodyPr>
          <a:lstStyle/>
          <a:p>
            <a:r>
              <a:rPr lang="en-US" sz="1200" dirty="0">
                <a:hlinkClick r:id="rId4"/>
              </a:rPr>
              <a:t>https://www.pewresearch.org/fact-tank/2019/07/12/how-pew-research-center-counts-unauthorized-immigrants-in-us/</a:t>
            </a:r>
            <a:endParaRPr lang="en-US" sz="1200" dirty="0"/>
          </a:p>
        </p:txBody>
      </p:sp>
      <p:sp>
        <p:nvSpPr>
          <p:cNvPr id="3" name="TextBox 2">
            <a:extLst>
              <a:ext uri="{FF2B5EF4-FFF2-40B4-BE49-F238E27FC236}">
                <a16:creationId xmlns:a16="http://schemas.microsoft.com/office/drawing/2014/main" id="{5C5F6D66-8E3F-C745-8E79-FC46D332BE9F}"/>
              </a:ext>
            </a:extLst>
          </p:cNvPr>
          <p:cNvSpPr txBox="1"/>
          <p:nvPr/>
        </p:nvSpPr>
        <p:spPr>
          <a:xfrm>
            <a:off x="552572" y="2897650"/>
            <a:ext cx="4633961" cy="830997"/>
          </a:xfrm>
          <a:prstGeom prst="rect">
            <a:avLst/>
          </a:prstGeom>
          <a:noFill/>
        </p:spPr>
        <p:txBody>
          <a:bodyPr wrap="none" rtlCol="0">
            <a:spAutoFit/>
          </a:bodyPr>
          <a:lstStyle/>
          <a:p>
            <a:r>
              <a:rPr lang="en-US" sz="2400" b="1" dirty="0"/>
              <a:t>Categories of the total number </a:t>
            </a:r>
          </a:p>
          <a:p>
            <a:r>
              <a:rPr lang="en-US" sz="2400" b="1" dirty="0"/>
              <a:t>of immigrants in the United States.</a:t>
            </a:r>
          </a:p>
        </p:txBody>
      </p:sp>
    </p:spTree>
    <p:extLst>
      <p:ext uri="{BB962C8B-B14F-4D97-AF65-F5344CB8AC3E}">
        <p14:creationId xmlns:p14="http://schemas.microsoft.com/office/powerpoint/2010/main" val="3124340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0A17F-A627-164B-ABE1-55D0BF052371}"/>
              </a:ext>
            </a:extLst>
          </p:cNvPr>
          <p:cNvSpPr>
            <a:spLocks noGrp="1"/>
          </p:cNvSpPr>
          <p:nvPr>
            <p:ph type="title"/>
          </p:nvPr>
        </p:nvSpPr>
        <p:spPr>
          <a:xfrm>
            <a:off x="737300" y="0"/>
            <a:ext cx="10515600" cy="1325563"/>
          </a:xfrm>
        </p:spPr>
        <p:txBody>
          <a:bodyPr/>
          <a:lstStyle/>
          <a:p>
            <a:r>
              <a:rPr lang="en-US" dirty="0">
                <a:solidFill>
                  <a:schemeClr val="bg1"/>
                </a:solidFill>
              </a:rPr>
              <a:t>U.S. </a:t>
            </a:r>
            <a:r>
              <a:rPr lang="en-US" dirty="0"/>
              <a:t> Unauthorized Immigration: Labor Force</a:t>
            </a:r>
          </a:p>
        </p:txBody>
      </p:sp>
      <p:pic>
        <p:nvPicPr>
          <p:cNvPr id="7" name="Content Placeholder 6" descr="A close up of a map&#10;&#10;Description automatically generated">
            <a:extLst>
              <a:ext uri="{FF2B5EF4-FFF2-40B4-BE49-F238E27FC236}">
                <a16:creationId xmlns:a16="http://schemas.microsoft.com/office/drawing/2014/main" id="{F1B4BF71-0251-3C4C-B045-2303D0C88E04}"/>
              </a:ext>
            </a:extLst>
          </p:cNvPr>
          <p:cNvPicPr>
            <a:picLocks noGrp="1" noChangeAspect="1"/>
          </p:cNvPicPr>
          <p:nvPr>
            <p:ph sz="half" idx="1"/>
          </p:nvPr>
        </p:nvPicPr>
        <p:blipFill>
          <a:blip r:embed="rId2"/>
          <a:stretch>
            <a:fillRect/>
          </a:stretch>
        </p:blipFill>
        <p:spPr>
          <a:xfrm>
            <a:off x="1016001" y="1968144"/>
            <a:ext cx="4838700" cy="3619500"/>
          </a:xfrm>
        </p:spPr>
      </p:pic>
      <p:pic>
        <p:nvPicPr>
          <p:cNvPr id="9" name="Content Placeholder 8" descr="A close up of a map&#10;&#10;Description automatically generated">
            <a:extLst>
              <a:ext uri="{FF2B5EF4-FFF2-40B4-BE49-F238E27FC236}">
                <a16:creationId xmlns:a16="http://schemas.microsoft.com/office/drawing/2014/main" id="{8839CEC5-FE77-8F47-971A-0A2F45926AB3}"/>
              </a:ext>
            </a:extLst>
          </p:cNvPr>
          <p:cNvPicPr>
            <a:picLocks noGrp="1" noChangeAspect="1"/>
          </p:cNvPicPr>
          <p:nvPr>
            <p:ph sz="half" idx="2"/>
          </p:nvPr>
        </p:nvPicPr>
        <p:blipFill>
          <a:blip r:embed="rId3"/>
          <a:stretch>
            <a:fillRect/>
          </a:stretch>
        </p:blipFill>
        <p:spPr>
          <a:xfrm>
            <a:off x="6337300" y="2001044"/>
            <a:ext cx="4851400" cy="3517900"/>
          </a:xfrm>
        </p:spPr>
      </p:pic>
      <p:sp>
        <p:nvSpPr>
          <p:cNvPr id="5" name="Slide Number Placeholder 4">
            <a:extLst>
              <a:ext uri="{FF2B5EF4-FFF2-40B4-BE49-F238E27FC236}">
                <a16:creationId xmlns:a16="http://schemas.microsoft.com/office/drawing/2014/main" id="{30D4ADDD-519B-CE46-BCCA-D5B15755AC39}"/>
              </a:ext>
            </a:extLst>
          </p:cNvPr>
          <p:cNvSpPr>
            <a:spLocks noGrp="1"/>
          </p:cNvSpPr>
          <p:nvPr>
            <p:ph type="sldNum" sz="quarter" idx="12"/>
          </p:nvPr>
        </p:nvSpPr>
        <p:spPr/>
        <p:txBody>
          <a:bodyPr/>
          <a:lstStyle/>
          <a:p>
            <a:fld id="{D9F085D5-EC86-4F6A-B501-C1359CB39116}" type="slidenum">
              <a:rPr lang="en-GB" smtClean="0"/>
              <a:t>13</a:t>
            </a:fld>
            <a:endParaRPr lang="en-GB"/>
          </a:p>
        </p:txBody>
      </p:sp>
      <p:sp>
        <p:nvSpPr>
          <p:cNvPr id="10" name="TextBox 9">
            <a:extLst>
              <a:ext uri="{FF2B5EF4-FFF2-40B4-BE49-F238E27FC236}">
                <a16:creationId xmlns:a16="http://schemas.microsoft.com/office/drawing/2014/main" id="{5D57BF44-9436-4347-A428-9E0A1F8D9304}"/>
              </a:ext>
            </a:extLst>
          </p:cNvPr>
          <p:cNvSpPr txBox="1"/>
          <p:nvPr/>
        </p:nvSpPr>
        <p:spPr>
          <a:xfrm>
            <a:off x="6334238" y="6456851"/>
            <a:ext cx="5202835" cy="276999"/>
          </a:xfrm>
          <a:prstGeom prst="rect">
            <a:avLst/>
          </a:prstGeom>
          <a:noFill/>
        </p:spPr>
        <p:txBody>
          <a:bodyPr wrap="none" rtlCol="0">
            <a:spAutoFit/>
          </a:bodyPr>
          <a:lstStyle/>
          <a:p>
            <a:r>
              <a:rPr lang="en-US" sz="1200" dirty="0"/>
              <a:t>Pew Research Center, 5 facts about illegal immigration in the U.S., June 12, 2019</a:t>
            </a:r>
          </a:p>
        </p:txBody>
      </p:sp>
    </p:spTree>
    <p:extLst>
      <p:ext uri="{BB962C8B-B14F-4D97-AF65-F5344CB8AC3E}">
        <p14:creationId xmlns:p14="http://schemas.microsoft.com/office/powerpoint/2010/main" val="3400252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AB0AC-1E09-0144-8058-CD6A8284F19F}"/>
              </a:ext>
            </a:extLst>
          </p:cNvPr>
          <p:cNvSpPr>
            <a:spLocks noGrp="1"/>
          </p:cNvSpPr>
          <p:nvPr>
            <p:ph type="title"/>
          </p:nvPr>
        </p:nvSpPr>
        <p:spPr>
          <a:xfrm>
            <a:off x="909320" y="0"/>
            <a:ext cx="10515600" cy="1325563"/>
          </a:xfrm>
        </p:spPr>
        <p:txBody>
          <a:bodyPr/>
          <a:lstStyle/>
          <a:p>
            <a:r>
              <a:rPr lang="en-US" dirty="0">
                <a:solidFill>
                  <a:schemeClr val="bg1"/>
                </a:solidFill>
              </a:rPr>
              <a:t>Un</a:t>
            </a:r>
            <a:r>
              <a:rPr lang="en-US" dirty="0"/>
              <a:t>authorized Immigration: 2012-2016</a:t>
            </a:r>
          </a:p>
        </p:txBody>
      </p:sp>
      <p:pic>
        <p:nvPicPr>
          <p:cNvPr id="6" name="Content Placeholder 5" descr="A close up of a map&#10;&#10;Description automatically generated">
            <a:extLst>
              <a:ext uri="{FF2B5EF4-FFF2-40B4-BE49-F238E27FC236}">
                <a16:creationId xmlns:a16="http://schemas.microsoft.com/office/drawing/2014/main" id="{8E3C0D53-2B16-CB4B-932C-CD01B286519B}"/>
              </a:ext>
            </a:extLst>
          </p:cNvPr>
          <p:cNvPicPr>
            <a:picLocks noGrp="1" noChangeAspect="1"/>
          </p:cNvPicPr>
          <p:nvPr>
            <p:ph idx="1"/>
          </p:nvPr>
        </p:nvPicPr>
        <p:blipFill>
          <a:blip r:embed="rId3"/>
          <a:stretch>
            <a:fillRect/>
          </a:stretch>
        </p:blipFill>
        <p:spPr>
          <a:xfrm>
            <a:off x="1945331" y="1570038"/>
            <a:ext cx="8301337" cy="4351337"/>
          </a:xfrm>
        </p:spPr>
      </p:pic>
      <p:sp>
        <p:nvSpPr>
          <p:cNvPr id="4" name="Slide Number Placeholder 3">
            <a:extLst>
              <a:ext uri="{FF2B5EF4-FFF2-40B4-BE49-F238E27FC236}">
                <a16:creationId xmlns:a16="http://schemas.microsoft.com/office/drawing/2014/main" id="{6EC0EC66-E547-EB4A-8F52-4481E296D3FD}"/>
              </a:ext>
            </a:extLst>
          </p:cNvPr>
          <p:cNvSpPr>
            <a:spLocks noGrp="1"/>
          </p:cNvSpPr>
          <p:nvPr>
            <p:ph type="sldNum" sz="quarter" idx="12"/>
          </p:nvPr>
        </p:nvSpPr>
        <p:spPr/>
        <p:txBody>
          <a:bodyPr/>
          <a:lstStyle/>
          <a:p>
            <a:fld id="{D9F085D5-EC86-4F6A-B501-C1359CB39116}" type="slidenum">
              <a:rPr lang="en-GB" smtClean="0"/>
              <a:t>14</a:t>
            </a:fld>
            <a:endParaRPr lang="en-GB"/>
          </a:p>
        </p:txBody>
      </p:sp>
      <p:sp>
        <p:nvSpPr>
          <p:cNvPr id="7" name="TextBox 6">
            <a:extLst>
              <a:ext uri="{FF2B5EF4-FFF2-40B4-BE49-F238E27FC236}">
                <a16:creationId xmlns:a16="http://schemas.microsoft.com/office/drawing/2014/main" id="{C55D06F6-3A5A-A84F-BCFC-FC61230C34E8}"/>
              </a:ext>
            </a:extLst>
          </p:cNvPr>
          <p:cNvSpPr txBox="1"/>
          <p:nvPr/>
        </p:nvSpPr>
        <p:spPr>
          <a:xfrm>
            <a:off x="3273661" y="6456851"/>
            <a:ext cx="8918339" cy="276999"/>
          </a:xfrm>
          <a:prstGeom prst="rect">
            <a:avLst/>
          </a:prstGeom>
          <a:noFill/>
        </p:spPr>
        <p:txBody>
          <a:bodyPr wrap="none" rtlCol="0">
            <a:spAutoFit/>
          </a:bodyPr>
          <a:lstStyle/>
          <a:p>
            <a:r>
              <a:rPr lang="en-US" sz="1200" dirty="0">
                <a:hlinkClick r:id="rId4"/>
              </a:rPr>
              <a:t>https://www.migrationpolicy.org/programs/data-hub/charts/unauthorized-immigrant-populations-country-and-region-top-state-and-county</a:t>
            </a:r>
            <a:endParaRPr lang="en-US" sz="1200" dirty="0"/>
          </a:p>
        </p:txBody>
      </p:sp>
    </p:spTree>
    <p:extLst>
      <p:ext uri="{BB962C8B-B14F-4D97-AF65-F5344CB8AC3E}">
        <p14:creationId xmlns:p14="http://schemas.microsoft.com/office/powerpoint/2010/main" val="3484411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CE81-6ABF-1348-91B2-A93F9178F573}"/>
              </a:ext>
            </a:extLst>
          </p:cNvPr>
          <p:cNvSpPr>
            <a:spLocks noGrp="1"/>
          </p:cNvSpPr>
          <p:nvPr>
            <p:ph type="title"/>
          </p:nvPr>
        </p:nvSpPr>
        <p:spPr>
          <a:xfrm>
            <a:off x="807720" y="0"/>
            <a:ext cx="10515600" cy="1325563"/>
          </a:xfrm>
        </p:spPr>
        <p:txBody>
          <a:bodyPr/>
          <a:lstStyle/>
          <a:p>
            <a:r>
              <a:rPr lang="en-US" dirty="0">
                <a:solidFill>
                  <a:schemeClr val="bg1"/>
                </a:solidFill>
              </a:rPr>
              <a:t>Wh</a:t>
            </a:r>
            <a:r>
              <a:rPr lang="en-US" dirty="0"/>
              <a:t>y Do We Care?  Economic Implications</a:t>
            </a:r>
          </a:p>
        </p:txBody>
      </p:sp>
      <p:sp>
        <p:nvSpPr>
          <p:cNvPr id="3" name="Content Placeholder 2">
            <a:extLst>
              <a:ext uri="{FF2B5EF4-FFF2-40B4-BE49-F238E27FC236}">
                <a16:creationId xmlns:a16="http://schemas.microsoft.com/office/drawing/2014/main" id="{810242A6-158C-D24E-B5BC-1CA866666703}"/>
              </a:ext>
            </a:extLst>
          </p:cNvPr>
          <p:cNvSpPr>
            <a:spLocks noGrp="1"/>
          </p:cNvSpPr>
          <p:nvPr>
            <p:ph idx="1"/>
          </p:nvPr>
        </p:nvSpPr>
        <p:spPr>
          <a:xfrm>
            <a:off x="2688771" y="1602225"/>
            <a:ext cx="6814457" cy="4351338"/>
          </a:xfrm>
        </p:spPr>
        <p:txBody>
          <a:bodyPr/>
          <a:lstStyle/>
          <a:p>
            <a:r>
              <a:rPr lang="en-US" dirty="0"/>
              <a:t>GDP</a:t>
            </a:r>
          </a:p>
          <a:p>
            <a:r>
              <a:rPr lang="en-US" dirty="0"/>
              <a:t>Labor markets</a:t>
            </a:r>
          </a:p>
          <a:p>
            <a:r>
              <a:rPr lang="en-US" dirty="0"/>
              <a:t>Government revenue and spending</a:t>
            </a:r>
          </a:p>
          <a:p>
            <a:r>
              <a:rPr lang="en-US" dirty="0"/>
              <a:t>Crime </a:t>
            </a:r>
          </a:p>
          <a:p>
            <a:pPr marL="0" indent="0">
              <a:buNone/>
            </a:pPr>
            <a:endParaRPr lang="en-US" dirty="0"/>
          </a:p>
        </p:txBody>
      </p:sp>
      <p:sp>
        <p:nvSpPr>
          <p:cNvPr id="4" name="Slide Number Placeholder 3">
            <a:extLst>
              <a:ext uri="{FF2B5EF4-FFF2-40B4-BE49-F238E27FC236}">
                <a16:creationId xmlns:a16="http://schemas.microsoft.com/office/drawing/2014/main" id="{33FB01EB-E343-3A49-B16C-BBCD5676D86C}"/>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1925061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86A8A-B2FB-E84A-8092-F417A6CBB17A}"/>
              </a:ext>
            </a:extLst>
          </p:cNvPr>
          <p:cNvSpPr>
            <a:spLocks noGrp="1"/>
          </p:cNvSpPr>
          <p:nvPr>
            <p:ph type="title"/>
          </p:nvPr>
        </p:nvSpPr>
        <p:spPr>
          <a:xfrm>
            <a:off x="838200" y="0"/>
            <a:ext cx="10556240" cy="1325563"/>
          </a:xfrm>
        </p:spPr>
        <p:txBody>
          <a:bodyPr/>
          <a:lstStyle/>
          <a:p>
            <a:r>
              <a:rPr lang="en-US" dirty="0">
                <a:solidFill>
                  <a:schemeClr val="bg1"/>
                </a:solidFill>
              </a:rPr>
              <a:t>GD</a:t>
            </a:r>
            <a:r>
              <a:rPr lang="en-US" dirty="0"/>
              <a:t>P: How Does This Work?</a:t>
            </a:r>
          </a:p>
        </p:txBody>
      </p:sp>
      <p:sp>
        <p:nvSpPr>
          <p:cNvPr id="3" name="Content Placeholder 2">
            <a:extLst>
              <a:ext uri="{FF2B5EF4-FFF2-40B4-BE49-F238E27FC236}">
                <a16:creationId xmlns:a16="http://schemas.microsoft.com/office/drawing/2014/main" id="{5E0C34B1-7664-B94A-BE13-AF97388F999E}"/>
              </a:ext>
            </a:extLst>
          </p:cNvPr>
          <p:cNvSpPr>
            <a:spLocks noGrp="1"/>
          </p:cNvSpPr>
          <p:nvPr>
            <p:ph idx="1"/>
          </p:nvPr>
        </p:nvSpPr>
        <p:spPr/>
        <p:txBody>
          <a:bodyPr/>
          <a:lstStyle/>
          <a:p>
            <a:r>
              <a:rPr lang="en-US" dirty="0"/>
              <a:t>What determines the size of an economy?</a:t>
            </a:r>
          </a:p>
          <a:p>
            <a:pPr lvl="1"/>
            <a:r>
              <a:rPr lang="en-US" dirty="0"/>
              <a:t>Technology/productivity</a:t>
            </a:r>
          </a:p>
          <a:p>
            <a:pPr lvl="1"/>
            <a:r>
              <a:rPr lang="en-US" dirty="0"/>
              <a:t>Physical capital</a:t>
            </a:r>
          </a:p>
          <a:p>
            <a:pPr lvl="1"/>
            <a:r>
              <a:rPr lang="en-US" dirty="0"/>
              <a:t>The number of workers</a:t>
            </a:r>
          </a:p>
          <a:p>
            <a:pPr lvl="2"/>
            <a:r>
              <a:rPr lang="en-US" dirty="0"/>
              <a:t>Immigration adds to the number of workers.</a:t>
            </a:r>
          </a:p>
          <a:p>
            <a:r>
              <a:rPr lang="en-US" dirty="0"/>
              <a:t>Number of immigrants in the labor force is high</a:t>
            </a:r>
          </a:p>
          <a:p>
            <a:pPr lvl="1"/>
            <a:r>
              <a:rPr lang="en-US" dirty="0"/>
              <a:t>28.2 million foreign-born persons ages 16+ in the labor force in 2018.</a:t>
            </a:r>
          </a:p>
          <a:p>
            <a:pPr lvl="1"/>
            <a:r>
              <a:rPr lang="en-US" dirty="0"/>
              <a:t>17.4% of the total US workforce (little less than 5% unauthorized) </a:t>
            </a:r>
          </a:p>
          <a:p>
            <a:r>
              <a:rPr lang="en-US" dirty="0"/>
              <a:t>Evidence</a:t>
            </a:r>
          </a:p>
          <a:p>
            <a:pPr lvl="1"/>
            <a:r>
              <a:rPr lang="en-US" dirty="0"/>
              <a:t>Immigrants added 11% to GDP ($2 trillion) in 2016.</a:t>
            </a:r>
          </a:p>
        </p:txBody>
      </p:sp>
      <p:sp>
        <p:nvSpPr>
          <p:cNvPr id="4" name="Slide Number Placeholder 3">
            <a:extLst>
              <a:ext uri="{FF2B5EF4-FFF2-40B4-BE49-F238E27FC236}">
                <a16:creationId xmlns:a16="http://schemas.microsoft.com/office/drawing/2014/main" id="{BDA2B726-8AF5-C344-AD86-78D13A16815B}"/>
              </a:ext>
            </a:extLst>
          </p:cNvPr>
          <p:cNvSpPr>
            <a:spLocks noGrp="1"/>
          </p:cNvSpPr>
          <p:nvPr>
            <p:ph type="sldNum" sz="quarter" idx="12"/>
          </p:nvPr>
        </p:nvSpPr>
        <p:spPr/>
        <p:txBody>
          <a:bodyPr/>
          <a:lstStyle/>
          <a:p>
            <a:fld id="{D9F085D5-EC86-4F6A-B501-C1359CB39116}" type="slidenum">
              <a:rPr lang="en-GB" smtClean="0"/>
              <a:t>16</a:t>
            </a:fld>
            <a:endParaRPr lang="en-GB"/>
          </a:p>
        </p:txBody>
      </p:sp>
    </p:spTree>
    <p:extLst>
      <p:ext uri="{BB962C8B-B14F-4D97-AF65-F5344CB8AC3E}">
        <p14:creationId xmlns:p14="http://schemas.microsoft.com/office/powerpoint/2010/main" val="329006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288B3-8BF7-B444-9FCD-1B1FBC9CAE77}"/>
              </a:ext>
            </a:extLst>
          </p:cNvPr>
          <p:cNvSpPr>
            <a:spLocks noGrp="1"/>
          </p:cNvSpPr>
          <p:nvPr>
            <p:ph type="title"/>
          </p:nvPr>
        </p:nvSpPr>
        <p:spPr>
          <a:xfrm>
            <a:off x="995848" y="0"/>
            <a:ext cx="10515600" cy="1325563"/>
          </a:xfrm>
        </p:spPr>
        <p:txBody>
          <a:bodyPr>
            <a:normAutofit/>
          </a:bodyPr>
          <a:lstStyle/>
          <a:p>
            <a:r>
              <a:rPr lang="en-US" sz="3800" dirty="0">
                <a:solidFill>
                  <a:schemeClr val="bg1"/>
                </a:solidFill>
              </a:rPr>
              <a:t>Im</a:t>
            </a:r>
            <a:r>
              <a:rPr lang="en-US" sz="3800" dirty="0"/>
              <a:t>migration: One Way to Grow the Labor Force</a:t>
            </a:r>
          </a:p>
        </p:txBody>
      </p:sp>
      <p:pic>
        <p:nvPicPr>
          <p:cNvPr id="6" name="Content Placeholder 5" descr="Chart, line chart&#10;&#10;Description automatically generated">
            <a:extLst>
              <a:ext uri="{FF2B5EF4-FFF2-40B4-BE49-F238E27FC236}">
                <a16:creationId xmlns:a16="http://schemas.microsoft.com/office/drawing/2014/main" id="{1F3EC01F-CBAD-5447-B15A-840CDBFC83B9}"/>
              </a:ext>
            </a:extLst>
          </p:cNvPr>
          <p:cNvPicPr>
            <a:picLocks noGrp="1" noChangeAspect="1"/>
          </p:cNvPicPr>
          <p:nvPr>
            <p:ph idx="1"/>
          </p:nvPr>
        </p:nvPicPr>
        <p:blipFill>
          <a:blip r:embed="rId2" r:link="rId3"/>
          <a:stretch>
            <a:fillRect/>
          </a:stretch>
        </p:blipFill>
        <p:spPr>
          <a:xfrm>
            <a:off x="1348999" y="1339205"/>
            <a:ext cx="9782722" cy="4891361"/>
          </a:xfrm>
        </p:spPr>
      </p:pic>
      <p:sp>
        <p:nvSpPr>
          <p:cNvPr id="4" name="Slide Number Placeholder 3">
            <a:extLst>
              <a:ext uri="{FF2B5EF4-FFF2-40B4-BE49-F238E27FC236}">
                <a16:creationId xmlns:a16="http://schemas.microsoft.com/office/drawing/2014/main" id="{DBC65F1A-43E4-A64C-A8DC-8C6CD1D4DBB2}"/>
              </a:ext>
            </a:extLst>
          </p:cNvPr>
          <p:cNvSpPr>
            <a:spLocks noGrp="1"/>
          </p:cNvSpPr>
          <p:nvPr>
            <p:ph type="sldNum" sz="quarter" idx="12"/>
          </p:nvPr>
        </p:nvSpPr>
        <p:spPr/>
        <p:txBody>
          <a:bodyPr/>
          <a:lstStyle/>
          <a:p>
            <a:fld id="{D9F085D5-EC86-4F6A-B501-C1359CB39116}" type="slidenum">
              <a:rPr lang="en-GB" smtClean="0"/>
              <a:t>17</a:t>
            </a:fld>
            <a:endParaRPr lang="en-GB"/>
          </a:p>
        </p:txBody>
      </p:sp>
      <p:sp>
        <p:nvSpPr>
          <p:cNvPr id="7" name="TextBox 6">
            <a:extLst>
              <a:ext uri="{FF2B5EF4-FFF2-40B4-BE49-F238E27FC236}">
                <a16:creationId xmlns:a16="http://schemas.microsoft.com/office/drawing/2014/main" id="{A7A1B84E-B626-8244-B3A0-D955DC60C6CD}"/>
              </a:ext>
            </a:extLst>
          </p:cNvPr>
          <p:cNvSpPr txBox="1"/>
          <p:nvPr/>
        </p:nvSpPr>
        <p:spPr>
          <a:xfrm>
            <a:off x="3734849" y="1612870"/>
            <a:ext cx="5037598" cy="461665"/>
          </a:xfrm>
          <a:prstGeom prst="rect">
            <a:avLst/>
          </a:prstGeom>
          <a:noFill/>
        </p:spPr>
        <p:txBody>
          <a:bodyPr wrap="none" rtlCol="0">
            <a:spAutoFit/>
          </a:bodyPr>
          <a:lstStyle/>
          <a:p>
            <a:r>
              <a:rPr lang="en-US" sz="2400" b="1" dirty="0"/>
              <a:t>Civilian Labor Force Growth is Slowing</a:t>
            </a:r>
          </a:p>
        </p:txBody>
      </p:sp>
    </p:spTree>
    <p:extLst>
      <p:ext uri="{BB962C8B-B14F-4D97-AF65-F5344CB8AC3E}">
        <p14:creationId xmlns:p14="http://schemas.microsoft.com/office/powerpoint/2010/main" val="1207685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2D113-B15B-1C43-839B-5183D1786CE1}"/>
              </a:ext>
            </a:extLst>
          </p:cNvPr>
          <p:cNvSpPr>
            <a:spLocks noGrp="1"/>
          </p:cNvSpPr>
          <p:nvPr>
            <p:ph type="title"/>
          </p:nvPr>
        </p:nvSpPr>
        <p:spPr>
          <a:xfrm>
            <a:off x="797560" y="0"/>
            <a:ext cx="10515600" cy="1325563"/>
          </a:xfrm>
        </p:spPr>
        <p:txBody>
          <a:bodyPr/>
          <a:lstStyle/>
          <a:p>
            <a:r>
              <a:rPr lang="en-US" dirty="0">
                <a:solidFill>
                  <a:schemeClr val="bg1"/>
                </a:solidFill>
              </a:rPr>
              <a:t>Lab</a:t>
            </a:r>
            <a:r>
              <a:rPr lang="en-US" dirty="0"/>
              <a:t>or Market Implications: The Surplus</a:t>
            </a:r>
          </a:p>
        </p:txBody>
      </p:sp>
      <p:sp>
        <p:nvSpPr>
          <p:cNvPr id="3" name="Content Placeholder 2">
            <a:extLst>
              <a:ext uri="{FF2B5EF4-FFF2-40B4-BE49-F238E27FC236}">
                <a16:creationId xmlns:a16="http://schemas.microsoft.com/office/drawing/2014/main" id="{BEE7E326-7C37-DF4E-8DDF-32B8C6F6FA7B}"/>
              </a:ext>
            </a:extLst>
          </p:cNvPr>
          <p:cNvSpPr>
            <a:spLocks noGrp="1"/>
          </p:cNvSpPr>
          <p:nvPr>
            <p:ph idx="1"/>
          </p:nvPr>
        </p:nvSpPr>
        <p:spPr/>
        <p:txBody>
          <a:bodyPr>
            <a:normAutofit/>
          </a:bodyPr>
          <a:lstStyle/>
          <a:p>
            <a:r>
              <a:rPr lang="en-US" dirty="0"/>
              <a:t>The Surplus</a:t>
            </a:r>
          </a:p>
          <a:p>
            <a:pPr lvl="1"/>
            <a:r>
              <a:rPr lang="en-US" dirty="0"/>
              <a:t>Immigration CAN make all native-born workers and capital more productive.</a:t>
            </a:r>
          </a:p>
          <a:p>
            <a:pPr lvl="1"/>
            <a:r>
              <a:rPr lang="en-US" dirty="0"/>
              <a:t>This increases incomes of the native born.</a:t>
            </a:r>
          </a:p>
          <a:p>
            <a:pPr lvl="1"/>
            <a:endParaRPr lang="en-US" dirty="0"/>
          </a:p>
          <a:p>
            <a:pPr lvl="1"/>
            <a:r>
              <a:rPr lang="en-US" dirty="0"/>
              <a:t>In other words, the economy might not just get bigger, it might become more productive as well!</a:t>
            </a:r>
          </a:p>
          <a:p>
            <a:pPr lvl="1"/>
            <a:endParaRPr lang="en-US" dirty="0"/>
          </a:p>
          <a:p>
            <a:pPr lvl="1"/>
            <a:r>
              <a:rPr lang="en-US" dirty="0"/>
              <a:t>This will, on average, increase the living standards of all native-born workers and owners of capital.</a:t>
            </a:r>
          </a:p>
        </p:txBody>
      </p:sp>
      <p:sp>
        <p:nvSpPr>
          <p:cNvPr id="4" name="Slide Number Placeholder 3">
            <a:extLst>
              <a:ext uri="{FF2B5EF4-FFF2-40B4-BE49-F238E27FC236}">
                <a16:creationId xmlns:a16="http://schemas.microsoft.com/office/drawing/2014/main" id="{A01AEFBF-AC76-7C42-AD00-7D195CA33DCA}"/>
              </a:ext>
            </a:extLst>
          </p:cNvPr>
          <p:cNvSpPr>
            <a:spLocks noGrp="1"/>
          </p:cNvSpPr>
          <p:nvPr>
            <p:ph type="sldNum" sz="quarter" idx="12"/>
          </p:nvPr>
        </p:nvSpPr>
        <p:spPr/>
        <p:txBody>
          <a:bodyPr/>
          <a:lstStyle/>
          <a:p>
            <a:fld id="{D9F085D5-EC86-4F6A-B501-C1359CB39116}" type="slidenum">
              <a:rPr lang="en-GB" smtClean="0"/>
              <a:t>18</a:t>
            </a:fld>
            <a:endParaRPr lang="en-GB"/>
          </a:p>
        </p:txBody>
      </p:sp>
    </p:spTree>
    <p:extLst>
      <p:ext uri="{BB962C8B-B14F-4D97-AF65-F5344CB8AC3E}">
        <p14:creationId xmlns:p14="http://schemas.microsoft.com/office/powerpoint/2010/main" val="756560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6E5C-22C1-294A-AA09-534D6328DB34}"/>
              </a:ext>
            </a:extLst>
          </p:cNvPr>
          <p:cNvSpPr>
            <a:spLocks noGrp="1"/>
          </p:cNvSpPr>
          <p:nvPr>
            <p:ph type="title"/>
          </p:nvPr>
        </p:nvSpPr>
        <p:spPr>
          <a:xfrm>
            <a:off x="787400" y="0"/>
            <a:ext cx="10515600" cy="1325563"/>
          </a:xfrm>
        </p:spPr>
        <p:txBody>
          <a:bodyPr/>
          <a:lstStyle/>
          <a:p>
            <a:r>
              <a:rPr lang="en-US" dirty="0">
                <a:solidFill>
                  <a:schemeClr val="bg1"/>
                </a:solidFill>
              </a:rPr>
              <a:t>Lab</a:t>
            </a:r>
            <a:r>
              <a:rPr lang="en-US" dirty="0"/>
              <a:t>or Market Implications: Complicated</a:t>
            </a:r>
          </a:p>
        </p:txBody>
      </p:sp>
      <p:sp>
        <p:nvSpPr>
          <p:cNvPr id="3" name="Content Placeholder 2">
            <a:extLst>
              <a:ext uri="{FF2B5EF4-FFF2-40B4-BE49-F238E27FC236}">
                <a16:creationId xmlns:a16="http://schemas.microsoft.com/office/drawing/2014/main" id="{F05077F8-E634-5F41-A90F-4A8ECBC6DD48}"/>
              </a:ext>
            </a:extLst>
          </p:cNvPr>
          <p:cNvSpPr>
            <a:spLocks noGrp="1"/>
          </p:cNvSpPr>
          <p:nvPr>
            <p:ph idx="1"/>
          </p:nvPr>
        </p:nvSpPr>
        <p:spPr/>
        <p:txBody>
          <a:bodyPr/>
          <a:lstStyle/>
          <a:p>
            <a:r>
              <a:rPr lang="en-US" dirty="0"/>
              <a:t>Depends on the type of immigrant: Skills/education</a:t>
            </a:r>
          </a:p>
          <a:p>
            <a:pPr lvl="1"/>
            <a:r>
              <a:rPr lang="en-US" dirty="0"/>
              <a:t>Similar to native-born population   	- Immigration surplus? </a:t>
            </a:r>
          </a:p>
          <a:p>
            <a:pPr lvl="1"/>
            <a:r>
              <a:rPr lang="en-US" dirty="0"/>
              <a:t>Low-skilled				- increases immigration surplus!</a:t>
            </a:r>
          </a:p>
          <a:p>
            <a:pPr lvl="1"/>
            <a:r>
              <a:rPr lang="en-US" dirty="0"/>
              <a:t>Highly skilled 				- increases immigration surplus!</a:t>
            </a:r>
          </a:p>
          <a:p>
            <a:pPr marL="457200" lvl="1" indent="0">
              <a:buNone/>
            </a:pPr>
            <a:endParaRPr lang="en-US" dirty="0"/>
          </a:p>
          <a:p>
            <a:r>
              <a:rPr lang="en-US" dirty="0"/>
              <a:t>In the long-run: Brings capital market implications</a:t>
            </a:r>
          </a:p>
          <a:p>
            <a:pPr lvl="1"/>
            <a:r>
              <a:rPr lang="en-US" dirty="0"/>
              <a:t>Expansion of capital stock through increased investments in equipment etc. </a:t>
            </a:r>
          </a:p>
        </p:txBody>
      </p:sp>
      <p:sp>
        <p:nvSpPr>
          <p:cNvPr id="4" name="Slide Number Placeholder 3">
            <a:extLst>
              <a:ext uri="{FF2B5EF4-FFF2-40B4-BE49-F238E27FC236}">
                <a16:creationId xmlns:a16="http://schemas.microsoft.com/office/drawing/2014/main" id="{60528512-04FA-144D-BFC3-F7E338B9889C}"/>
              </a:ext>
            </a:extLst>
          </p:cNvPr>
          <p:cNvSpPr>
            <a:spLocks noGrp="1"/>
          </p:cNvSpPr>
          <p:nvPr>
            <p:ph type="sldNum" sz="quarter" idx="12"/>
          </p:nvPr>
        </p:nvSpPr>
        <p:spPr/>
        <p:txBody>
          <a:bodyPr/>
          <a:lstStyle/>
          <a:p>
            <a:fld id="{D9F085D5-EC86-4F6A-B501-C1359CB39116}" type="slidenum">
              <a:rPr lang="en-GB" smtClean="0"/>
              <a:t>19</a:t>
            </a:fld>
            <a:endParaRPr lang="en-GB"/>
          </a:p>
        </p:txBody>
      </p:sp>
      <p:sp>
        <p:nvSpPr>
          <p:cNvPr id="5" name="TextBox 4">
            <a:extLst>
              <a:ext uri="{FF2B5EF4-FFF2-40B4-BE49-F238E27FC236}">
                <a16:creationId xmlns:a16="http://schemas.microsoft.com/office/drawing/2014/main" id="{BBC2CCCF-25E0-0C43-AAD7-9F2EB5BD1C96}"/>
              </a:ext>
            </a:extLst>
          </p:cNvPr>
          <p:cNvSpPr txBox="1"/>
          <p:nvPr/>
        </p:nvSpPr>
        <p:spPr>
          <a:xfrm>
            <a:off x="9007773" y="6478751"/>
            <a:ext cx="2216184" cy="276999"/>
          </a:xfrm>
          <a:prstGeom prst="rect">
            <a:avLst/>
          </a:prstGeom>
          <a:noFill/>
        </p:spPr>
        <p:txBody>
          <a:bodyPr wrap="none" rtlCol="0">
            <a:spAutoFit/>
          </a:bodyPr>
          <a:lstStyle/>
          <a:p>
            <a:r>
              <a:rPr lang="en-US" sz="1200" dirty="0"/>
              <a:t>Source: Hong &amp; McLaren (2015).</a:t>
            </a:r>
          </a:p>
        </p:txBody>
      </p:sp>
    </p:spTree>
    <p:extLst>
      <p:ext uri="{BB962C8B-B14F-4D97-AF65-F5344CB8AC3E}">
        <p14:creationId xmlns:p14="http://schemas.microsoft.com/office/powerpoint/2010/main" val="3797022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 vast network of professional economists to promote understanding of the economics of policy issues in the United States.</a:t>
            </a:r>
          </a:p>
          <a:p>
            <a:pPr lvl="1"/>
            <a:endParaRPr lang="en-US" dirty="0"/>
          </a:p>
          <a:p>
            <a:r>
              <a:rPr lang="en-US" dirty="0"/>
              <a:t>NEED Presentations</a:t>
            </a:r>
          </a:p>
          <a:p>
            <a:pPr lvl="1"/>
            <a:r>
              <a:rPr lang="en-US" dirty="0"/>
              <a:t>Are </a:t>
            </a:r>
            <a:r>
              <a:rPr lang="en-US" b="1" dirty="0"/>
              <a:t>nonpartisan</a:t>
            </a:r>
            <a:r>
              <a:rPr lang="en-US" dirty="0"/>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391220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2D113-B15B-1C43-839B-5183D1786CE1}"/>
              </a:ext>
            </a:extLst>
          </p:cNvPr>
          <p:cNvSpPr>
            <a:spLocks noGrp="1"/>
          </p:cNvSpPr>
          <p:nvPr>
            <p:ph type="title"/>
          </p:nvPr>
        </p:nvSpPr>
        <p:spPr>
          <a:xfrm>
            <a:off x="797560" y="0"/>
            <a:ext cx="10515600" cy="1325563"/>
          </a:xfrm>
        </p:spPr>
        <p:txBody>
          <a:bodyPr/>
          <a:lstStyle/>
          <a:p>
            <a:r>
              <a:rPr lang="en-US" dirty="0">
                <a:solidFill>
                  <a:schemeClr val="bg1"/>
                </a:solidFill>
              </a:rPr>
              <a:t>Lab</a:t>
            </a:r>
            <a:r>
              <a:rPr lang="en-US" dirty="0"/>
              <a:t>or Market Implications: General Principles</a:t>
            </a:r>
          </a:p>
        </p:txBody>
      </p:sp>
      <p:sp>
        <p:nvSpPr>
          <p:cNvPr id="3" name="Content Placeholder 2">
            <a:extLst>
              <a:ext uri="{FF2B5EF4-FFF2-40B4-BE49-F238E27FC236}">
                <a16:creationId xmlns:a16="http://schemas.microsoft.com/office/drawing/2014/main" id="{BEE7E326-7C37-DF4E-8DDF-32B8C6F6FA7B}"/>
              </a:ext>
            </a:extLst>
          </p:cNvPr>
          <p:cNvSpPr>
            <a:spLocks noGrp="1"/>
          </p:cNvSpPr>
          <p:nvPr>
            <p:ph idx="1"/>
          </p:nvPr>
        </p:nvSpPr>
        <p:spPr/>
        <p:txBody>
          <a:bodyPr>
            <a:normAutofit fontScale="92500" lnSpcReduction="20000"/>
          </a:bodyPr>
          <a:lstStyle/>
          <a:p>
            <a:r>
              <a:rPr lang="en-US" dirty="0"/>
              <a:t>Short run</a:t>
            </a:r>
          </a:p>
          <a:p>
            <a:pPr lvl="1">
              <a:spcAft>
                <a:spcPts val="500"/>
              </a:spcAft>
            </a:pPr>
            <a:r>
              <a:rPr lang="en-US" dirty="0"/>
              <a:t>Harm likely to native-born workers who are similar to immigrants.</a:t>
            </a:r>
          </a:p>
          <a:p>
            <a:pPr lvl="1">
              <a:spcAft>
                <a:spcPts val="500"/>
              </a:spcAft>
            </a:pPr>
            <a:r>
              <a:rPr lang="en-US" dirty="0"/>
              <a:t>Benefit likely for other workers and owners of capital.</a:t>
            </a:r>
          </a:p>
          <a:p>
            <a:r>
              <a:rPr lang="en-US" dirty="0"/>
              <a:t>Long run</a:t>
            </a:r>
          </a:p>
          <a:p>
            <a:pPr lvl="1">
              <a:spcAft>
                <a:spcPts val="500"/>
              </a:spcAft>
            </a:pPr>
            <a:r>
              <a:rPr lang="en-US" b="1" i="1" dirty="0"/>
              <a:t>Expanded opportunities </a:t>
            </a:r>
            <a:r>
              <a:rPr lang="en-US" dirty="0"/>
              <a:t>may restore wages of harmed native-born workers.</a:t>
            </a:r>
          </a:p>
          <a:p>
            <a:pPr lvl="1">
              <a:spcAft>
                <a:spcPts val="500"/>
              </a:spcAft>
            </a:pPr>
            <a:r>
              <a:rPr lang="en-US" b="1" dirty="0"/>
              <a:t>Lower prices </a:t>
            </a:r>
            <a:r>
              <a:rPr lang="en-US" dirty="0"/>
              <a:t>in some areas will restore purchasing-power of harmed workers and others. </a:t>
            </a:r>
          </a:p>
          <a:p>
            <a:pPr lvl="1">
              <a:spcAft>
                <a:spcPts val="500"/>
              </a:spcAft>
            </a:pPr>
            <a:r>
              <a:rPr lang="en-US" dirty="0"/>
              <a:t>Inflows of other types of labor and capital may </a:t>
            </a:r>
            <a:r>
              <a:rPr lang="en-US" b="1" i="1" dirty="0"/>
              <a:t>return the economy to its pre-immigration wage structure and production patterns</a:t>
            </a:r>
            <a:r>
              <a:rPr lang="en-US" dirty="0"/>
              <a:t>.</a:t>
            </a:r>
          </a:p>
          <a:p>
            <a:pPr lvl="1">
              <a:spcAft>
                <a:spcPts val="500"/>
              </a:spcAft>
            </a:pPr>
            <a:endParaRPr lang="en-US" dirty="0"/>
          </a:p>
          <a:p>
            <a:pPr lvl="0"/>
            <a:r>
              <a:rPr lang="en-US" sz="2600" dirty="0"/>
              <a:t>Note: Repeated short run shocks can make the medium and long run look like the short run.</a:t>
            </a:r>
          </a:p>
          <a:p>
            <a:pPr lvl="1">
              <a:spcAft>
                <a:spcPts val="500"/>
              </a:spcAft>
            </a:pPr>
            <a:endParaRPr lang="en-US" dirty="0"/>
          </a:p>
        </p:txBody>
      </p:sp>
      <p:sp>
        <p:nvSpPr>
          <p:cNvPr id="4" name="Slide Number Placeholder 3">
            <a:extLst>
              <a:ext uri="{FF2B5EF4-FFF2-40B4-BE49-F238E27FC236}">
                <a16:creationId xmlns:a16="http://schemas.microsoft.com/office/drawing/2014/main" id="{A01AEFBF-AC76-7C42-AD00-7D195CA33DCA}"/>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3505362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608" y="0"/>
            <a:ext cx="10515600" cy="1325563"/>
          </a:xfrm>
        </p:spPr>
        <p:txBody>
          <a:bodyPr/>
          <a:lstStyle/>
          <a:p>
            <a:r>
              <a:rPr lang="en-US" dirty="0">
                <a:solidFill>
                  <a:schemeClr val="bg1"/>
                </a:solidFill>
              </a:rPr>
              <a:t>Con</a:t>
            </a:r>
            <a:r>
              <a:rPr lang="en-US" dirty="0">
                <a:solidFill>
                  <a:schemeClr val="accent1">
                    <a:lumMod val="75000"/>
                  </a:schemeClr>
                </a:solidFill>
              </a:rPr>
              <a:t>sensus among Economists</a:t>
            </a:r>
            <a:endParaRPr lang="en-US" dirty="0"/>
          </a:p>
        </p:txBody>
      </p:sp>
      <p:sp>
        <p:nvSpPr>
          <p:cNvPr id="3" name="Content Placeholder 2"/>
          <p:cNvSpPr>
            <a:spLocks noGrp="1"/>
          </p:cNvSpPr>
          <p:nvPr>
            <p:ph idx="1"/>
          </p:nvPr>
        </p:nvSpPr>
        <p:spPr/>
        <p:txBody>
          <a:bodyPr/>
          <a:lstStyle/>
          <a:p>
            <a:pPr>
              <a:spcAft>
                <a:spcPts val="1000"/>
              </a:spcAft>
            </a:pPr>
            <a:r>
              <a:rPr lang="en-US" dirty="0"/>
              <a:t>97% of economists agree – or agree with provisos:</a:t>
            </a:r>
          </a:p>
          <a:p>
            <a:pPr lvl="1"/>
            <a:r>
              <a:rPr lang="en-US" dirty="0"/>
              <a:t>immigration generally has a </a:t>
            </a:r>
            <a:r>
              <a:rPr lang="en-US" b="1" dirty="0"/>
              <a:t>net positive economic effect</a:t>
            </a:r>
            <a:r>
              <a:rPr lang="en-US" dirty="0"/>
              <a:t> for the US economy.</a:t>
            </a:r>
          </a:p>
          <a:p>
            <a:endParaRPr lang="en-US" dirty="0"/>
          </a:p>
          <a:p>
            <a:pPr>
              <a:spcAft>
                <a:spcPts val="1000"/>
              </a:spcAft>
            </a:pPr>
            <a:r>
              <a:rPr lang="en-US" dirty="0"/>
              <a:t>64% of economists agree:</a:t>
            </a:r>
          </a:p>
          <a:p>
            <a:pPr lvl="1"/>
            <a:r>
              <a:rPr lang="en-US" dirty="0"/>
              <a:t>immigration will NOT depress the average wage rate in the US.</a:t>
            </a:r>
          </a:p>
        </p:txBody>
      </p:sp>
      <p:sp>
        <p:nvSpPr>
          <p:cNvPr id="4" name="Slide Number Placeholder 3"/>
          <p:cNvSpPr>
            <a:spLocks noGrp="1"/>
          </p:cNvSpPr>
          <p:nvPr>
            <p:ph type="sldNum" sz="quarter" idx="12"/>
          </p:nvPr>
        </p:nvSpPr>
        <p:spPr/>
        <p:txBody>
          <a:bodyPr/>
          <a:lstStyle/>
          <a:p>
            <a:fld id="{D9F085D5-EC86-4F6A-B501-C1359CB39116}" type="slidenum">
              <a:rPr lang="en-GB" smtClean="0"/>
              <a:t>21</a:t>
            </a:fld>
            <a:endParaRPr lang="en-GB"/>
          </a:p>
        </p:txBody>
      </p:sp>
      <p:sp>
        <p:nvSpPr>
          <p:cNvPr id="5" name="TextBox 4">
            <a:extLst>
              <a:ext uri="{FF2B5EF4-FFF2-40B4-BE49-F238E27FC236}">
                <a16:creationId xmlns:a16="http://schemas.microsoft.com/office/drawing/2014/main" id="{953B8D21-4675-C447-9E43-B9D993D7C9A0}"/>
              </a:ext>
            </a:extLst>
          </p:cNvPr>
          <p:cNvSpPr txBox="1"/>
          <p:nvPr/>
        </p:nvSpPr>
        <p:spPr>
          <a:xfrm>
            <a:off x="8516679" y="6456851"/>
            <a:ext cx="3105337" cy="276999"/>
          </a:xfrm>
          <a:prstGeom prst="rect">
            <a:avLst/>
          </a:prstGeom>
          <a:noFill/>
        </p:spPr>
        <p:txBody>
          <a:bodyPr wrap="none" rtlCol="0">
            <a:spAutoFit/>
          </a:bodyPr>
          <a:lstStyle/>
          <a:p>
            <a:r>
              <a:rPr lang="en-US" sz="1200" dirty="0"/>
              <a:t>Source: </a:t>
            </a:r>
            <a:r>
              <a:rPr lang="en-US" sz="1200" dirty="0" err="1"/>
              <a:t>Geide</a:t>
            </a:r>
            <a:r>
              <a:rPr lang="en-US" sz="1200" dirty="0"/>
              <a:t>-Stevenson, </a:t>
            </a:r>
            <a:r>
              <a:rPr lang="en-US" sz="1200" dirty="0" err="1"/>
              <a:t>LaParraPerez</a:t>
            </a:r>
            <a:r>
              <a:rPr lang="en-US" sz="1200" dirty="0"/>
              <a:t>, (2021)</a:t>
            </a:r>
          </a:p>
        </p:txBody>
      </p:sp>
    </p:spTree>
    <p:extLst>
      <p:ext uri="{BB962C8B-B14F-4D97-AF65-F5344CB8AC3E}">
        <p14:creationId xmlns:p14="http://schemas.microsoft.com/office/powerpoint/2010/main" val="151117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BF05E-E87C-2546-844B-714997760241}"/>
              </a:ext>
            </a:extLst>
          </p:cNvPr>
          <p:cNvSpPr>
            <a:spLocks noGrp="1"/>
          </p:cNvSpPr>
          <p:nvPr>
            <p:ph type="title"/>
          </p:nvPr>
        </p:nvSpPr>
        <p:spPr>
          <a:xfrm>
            <a:off x="787400" y="0"/>
            <a:ext cx="10515600" cy="1325563"/>
          </a:xfrm>
        </p:spPr>
        <p:txBody>
          <a:bodyPr>
            <a:normAutofit/>
          </a:bodyPr>
          <a:lstStyle/>
          <a:p>
            <a:r>
              <a:rPr lang="en-US" sz="3800" dirty="0">
                <a:solidFill>
                  <a:schemeClr val="bg1"/>
                </a:solidFill>
              </a:rPr>
              <a:t>Rec</a:t>
            </a:r>
            <a:r>
              <a:rPr lang="en-US" sz="3800" dirty="0"/>
              <a:t>ent Immigrants Are Less and More Educated</a:t>
            </a:r>
          </a:p>
        </p:txBody>
      </p:sp>
      <p:sp>
        <p:nvSpPr>
          <p:cNvPr id="4" name="Slide Number Placeholder 3">
            <a:extLst>
              <a:ext uri="{FF2B5EF4-FFF2-40B4-BE49-F238E27FC236}">
                <a16:creationId xmlns:a16="http://schemas.microsoft.com/office/drawing/2014/main" id="{72CA4AF8-45EE-D44B-B3FA-E7F87F3AAD7C}"/>
              </a:ext>
            </a:extLst>
          </p:cNvPr>
          <p:cNvSpPr>
            <a:spLocks noGrp="1"/>
          </p:cNvSpPr>
          <p:nvPr>
            <p:ph type="sldNum" sz="quarter" idx="12"/>
          </p:nvPr>
        </p:nvSpPr>
        <p:spPr/>
        <p:txBody>
          <a:bodyPr/>
          <a:lstStyle/>
          <a:p>
            <a:fld id="{D9F085D5-EC86-4F6A-B501-C1359CB39116}" type="slidenum">
              <a:rPr lang="en-GB" smtClean="0"/>
              <a:t>22</a:t>
            </a:fld>
            <a:endParaRPr lang="en-GB"/>
          </a:p>
        </p:txBody>
      </p:sp>
      <p:pic>
        <p:nvPicPr>
          <p:cNvPr id="10" name="Content Placeholder 9" descr="A screenshot of a cell phone&#10;&#10;Description automatically generated">
            <a:extLst>
              <a:ext uri="{FF2B5EF4-FFF2-40B4-BE49-F238E27FC236}">
                <a16:creationId xmlns:a16="http://schemas.microsoft.com/office/drawing/2014/main" id="{9AFA260E-43BC-C94D-8D3B-C0AB9E9C709F}"/>
              </a:ext>
            </a:extLst>
          </p:cNvPr>
          <p:cNvPicPr>
            <a:picLocks noGrp="1" noChangeAspect="1"/>
          </p:cNvPicPr>
          <p:nvPr>
            <p:ph idx="1"/>
          </p:nvPr>
        </p:nvPicPr>
        <p:blipFill>
          <a:blip r:embed="rId2" r:link="rId3"/>
          <a:stretch>
            <a:fillRect/>
          </a:stretch>
        </p:blipFill>
        <p:spPr>
          <a:xfrm>
            <a:off x="2325941" y="1201026"/>
            <a:ext cx="7540118" cy="5029200"/>
          </a:xfrm>
        </p:spPr>
      </p:pic>
    </p:spTree>
    <p:extLst>
      <p:ext uri="{BB962C8B-B14F-4D97-AF65-F5344CB8AC3E}">
        <p14:creationId xmlns:p14="http://schemas.microsoft.com/office/powerpoint/2010/main" val="2572650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D97F7-C173-3844-BA1F-9FFA56F7438E}"/>
              </a:ext>
            </a:extLst>
          </p:cNvPr>
          <p:cNvSpPr>
            <a:spLocks noGrp="1"/>
          </p:cNvSpPr>
          <p:nvPr>
            <p:ph type="title"/>
          </p:nvPr>
        </p:nvSpPr>
        <p:spPr>
          <a:xfrm>
            <a:off x="777240" y="0"/>
            <a:ext cx="10515600" cy="1325563"/>
          </a:xfrm>
        </p:spPr>
        <p:txBody>
          <a:bodyPr/>
          <a:lstStyle/>
          <a:p>
            <a:r>
              <a:rPr lang="en-US" dirty="0">
                <a:solidFill>
                  <a:schemeClr val="bg1"/>
                </a:solidFill>
              </a:rPr>
              <a:t>Skil</a:t>
            </a:r>
            <a:r>
              <a:rPr lang="en-US" dirty="0"/>
              <a:t>led Immigrants and Innovation</a:t>
            </a:r>
          </a:p>
        </p:txBody>
      </p:sp>
      <p:sp>
        <p:nvSpPr>
          <p:cNvPr id="3" name="Content Placeholder 2">
            <a:extLst>
              <a:ext uri="{FF2B5EF4-FFF2-40B4-BE49-F238E27FC236}">
                <a16:creationId xmlns:a16="http://schemas.microsoft.com/office/drawing/2014/main" id="{467B3CE2-9C5F-AD46-95E6-9478378B70A9}"/>
              </a:ext>
            </a:extLst>
          </p:cNvPr>
          <p:cNvSpPr>
            <a:spLocks noGrp="1"/>
          </p:cNvSpPr>
          <p:nvPr>
            <p:ph idx="1"/>
          </p:nvPr>
        </p:nvSpPr>
        <p:spPr/>
        <p:txBody>
          <a:bodyPr>
            <a:normAutofit/>
          </a:bodyPr>
          <a:lstStyle/>
          <a:p>
            <a:r>
              <a:rPr lang="en-US" dirty="0"/>
              <a:t>1% increase in the share of the immigrant college graduate population</a:t>
            </a:r>
          </a:p>
          <a:p>
            <a:pPr lvl="1"/>
            <a:r>
              <a:rPr lang="en-US" dirty="0"/>
              <a:t>9-18% increase in patenting per capita</a:t>
            </a:r>
          </a:p>
          <a:p>
            <a:pPr lvl="1"/>
            <a:r>
              <a:rPr lang="en-US" dirty="0"/>
              <a:t>Increased immigration increases patenting by native-born population</a:t>
            </a:r>
          </a:p>
          <a:p>
            <a:r>
              <a:rPr lang="en-US" dirty="0"/>
              <a:t>In the 1990s</a:t>
            </a:r>
          </a:p>
          <a:p>
            <a:pPr lvl="1"/>
            <a:r>
              <a:rPr lang="en-US" dirty="0"/>
              <a:t>Increased skilled immigration can account for one-third of increased patenting in that decade.</a:t>
            </a:r>
          </a:p>
          <a:p>
            <a:pPr lvl="1"/>
            <a:r>
              <a:rPr lang="en-US" dirty="0"/>
              <a:t>This translates into a 1.4-2.5% increase in GDP per capita by the end of the decade.</a:t>
            </a:r>
          </a:p>
        </p:txBody>
      </p:sp>
      <p:sp>
        <p:nvSpPr>
          <p:cNvPr id="4" name="Slide Number Placeholder 3">
            <a:extLst>
              <a:ext uri="{FF2B5EF4-FFF2-40B4-BE49-F238E27FC236}">
                <a16:creationId xmlns:a16="http://schemas.microsoft.com/office/drawing/2014/main" id="{A207D936-0061-B645-AA1F-E3A0D795C01F}"/>
              </a:ext>
            </a:extLst>
          </p:cNvPr>
          <p:cNvSpPr>
            <a:spLocks noGrp="1"/>
          </p:cNvSpPr>
          <p:nvPr>
            <p:ph type="sldNum" sz="quarter" idx="12"/>
          </p:nvPr>
        </p:nvSpPr>
        <p:spPr/>
        <p:txBody>
          <a:bodyPr/>
          <a:lstStyle/>
          <a:p>
            <a:fld id="{D9F085D5-EC86-4F6A-B501-C1359CB39116}" type="slidenum">
              <a:rPr lang="en-GB" smtClean="0"/>
              <a:t>23</a:t>
            </a:fld>
            <a:endParaRPr lang="en-GB"/>
          </a:p>
        </p:txBody>
      </p:sp>
    </p:spTree>
    <p:extLst>
      <p:ext uri="{BB962C8B-B14F-4D97-AF65-F5344CB8AC3E}">
        <p14:creationId xmlns:p14="http://schemas.microsoft.com/office/powerpoint/2010/main" val="1153716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D97F7-C173-3844-BA1F-9FFA56F7438E}"/>
              </a:ext>
            </a:extLst>
          </p:cNvPr>
          <p:cNvSpPr>
            <a:spLocks noGrp="1"/>
          </p:cNvSpPr>
          <p:nvPr>
            <p:ph type="title"/>
          </p:nvPr>
        </p:nvSpPr>
        <p:spPr>
          <a:xfrm>
            <a:off x="848360" y="0"/>
            <a:ext cx="10515600" cy="1325563"/>
          </a:xfrm>
        </p:spPr>
        <p:txBody>
          <a:bodyPr/>
          <a:lstStyle/>
          <a:p>
            <a:r>
              <a:rPr lang="en-US" dirty="0">
                <a:solidFill>
                  <a:schemeClr val="bg1"/>
                </a:solidFill>
              </a:rPr>
              <a:t> Im</a:t>
            </a:r>
            <a:r>
              <a:rPr lang="en-US" dirty="0"/>
              <a:t>migrants and Entrepreneurship</a:t>
            </a:r>
          </a:p>
        </p:txBody>
      </p:sp>
      <p:pic>
        <p:nvPicPr>
          <p:cNvPr id="6" name="Content Placeholder 5" descr="A screenshot of a cell phone&#10;&#10;Description automatically generated">
            <a:extLst>
              <a:ext uri="{FF2B5EF4-FFF2-40B4-BE49-F238E27FC236}">
                <a16:creationId xmlns:a16="http://schemas.microsoft.com/office/drawing/2014/main" id="{26ED0094-8411-9141-9AB3-58E4CAE425F8}"/>
              </a:ext>
            </a:extLst>
          </p:cNvPr>
          <p:cNvPicPr>
            <a:picLocks noGrp="1" noChangeAspect="1"/>
          </p:cNvPicPr>
          <p:nvPr>
            <p:ph idx="1"/>
          </p:nvPr>
        </p:nvPicPr>
        <p:blipFill>
          <a:blip r:embed="rId2"/>
          <a:stretch>
            <a:fillRect/>
          </a:stretch>
        </p:blipFill>
        <p:spPr>
          <a:xfrm>
            <a:off x="2247780" y="1562708"/>
            <a:ext cx="7696439" cy="4667518"/>
          </a:xfrm>
        </p:spPr>
      </p:pic>
      <p:sp>
        <p:nvSpPr>
          <p:cNvPr id="4" name="Slide Number Placeholder 3">
            <a:extLst>
              <a:ext uri="{FF2B5EF4-FFF2-40B4-BE49-F238E27FC236}">
                <a16:creationId xmlns:a16="http://schemas.microsoft.com/office/drawing/2014/main" id="{A207D936-0061-B645-AA1F-E3A0D795C01F}"/>
              </a:ext>
            </a:extLst>
          </p:cNvPr>
          <p:cNvSpPr>
            <a:spLocks noGrp="1"/>
          </p:cNvSpPr>
          <p:nvPr>
            <p:ph type="sldNum" sz="quarter" idx="12"/>
          </p:nvPr>
        </p:nvSpPr>
        <p:spPr/>
        <p:txBody>
          <a:bodyPr/>
          <a:lstStyle/>
          <a:p>
            <a:fld id="{D9F085D5-EC86-4F6A-B501-C1359CB39116}" type="slidenum">
              <a:rPr lang="en-GB" smtClean="0"/>
              <a:t>24</a:t>
            </a:fld>
            <a:endParaRPr lang="en-GB"/>
          </a:p>
        </p:txBody>
      </p:sp>
      <p:sp>
        <p:nvSpPr>
          <p:cNvPr id="7" name="TextBox 6">
            <a:extLst>
              <a:ext uri="{FF2B5EF4-FFF2-40B4-BE49-F238E27FC236}">
                <a16:creationId xmlns:a16="http://schemas.microsoft.com/office/drawing/2014/main" id="{585D4698-A432-4741-9100-E4DD992576A8}"/>
              </a:ext>
            </a:extLst>
          </p:cNvPr>
          <p:cNvSpPr txBox="1"/>
          <p:nvPr/>
        </p:nvSpPr>
        <p:spPr>
          <a:xfrm>
            <a:off x="3794824" y="1117759"/>
            <a:ext cx="4602350" cy="461665"/>
          </a:xfrm>
          <a:prstGeom prst="rect">
            <a:avLst/>
          </a:prstGeom>
          <a:noFill/>
        </p:spPr>
        <p:txBody>
          <a:bodyPr wrap="none" rtlCol="0">
            <a:spAutoFit/>
          </a:bodyPr>
          <a:lstStyle/>
          <a:p>
            <a:r>
              <a:rPr lang="en-US" sz="2400" b="1" dirty="0"/>
              <a:t>Self-Employment Rates by Nativity</a:t>
            </a:r>
          </a:p>
        </p:txBody>
      </p:sp>
      <p:sp>
        <p:nvSpPr>
          <p:cNvPr id="8" name="TextBox 7">
            <a:extLst>
              <a:ext uri="{FF2B5EF4-FFF2-40B4-BE49-F238E27FC236}">
                <a16:creationId xmlns:a16="http://schemas.microsoft.com/office/drawing/2014/main" id="{3F6BC315-3302-4F4F-BBB9-933B04F246C1}"/>
              </a:ext>
            </a:extLst>
          </p:cNvPr>
          <p:cNvSpPr txBox="1"/>
          <p:nvPr/>
        </p:nvSpPr>
        <p:spPr>
          <a:xfrm>
            <a:off x="7215809" y="6484087"/>
            <a:ext cx="4253947" cy="276999"/>
          </a:xfrm>
          <a:prstGeom prst="rect">
            <a:avLst/>
          </a:prstGeom>
          <a:noFill/>
        </p:spPr>
        <p:txBody>
          <a:bodyPr wrap="square" rtlCol="0">
            <a:spAutoFit/>
          </a:bodyPr>
          <a:lstStyle/>
          <a:p>
            <a:r>
              <a:rPr lang="en-US" sz="1200" dirty="0"/>
              <a:t>Source: Magnus Lofstrom from Current Population Survey Data.</a:t>
            </a:r>
          </a:p>
        </p:txBody>
      </p:sp>
    </p:spTree>
    <p:extLst>
      <p:ext uri="{BB962C8B-B14F-4D97-AF65-F5344CB8AC3E}">
        <p14:creationId xmlns:p14="http://schemas.microsoft.com/office/powerpoint/2010/main" val="3433639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E0F3E6-EBA2-774C-B166-CC29C0F74968}"/>
              </a:ext>
            </a:extLst>
          </p:cNvPr>
          <p:cNvSpPr>
            <a:spLocks noGrp="1"/>
          </p:cNvSpPr>
          <p:nvPr>
            <p:ph type="sldNum" sz="quarter" idx="12"/>
          </p:nvPr>
        </p:nvSpPr>
        <p:spPr/>
        <p:txBody>
          <a:bodyPr/>
          <a:lstStyle/>
          <a:p>
            <a:fld id="{D9F085D5-EC86-4F6A-B501-C1359CB39116}" type="slidenum">
              <a:rPr lang="en-GB" smtClean="0"/>
              <a:t>25</a:t>
            </a:fld>
            <a:endParaRPr lang="en-GB"/>
          </a:p>
        </p:txBody>
      </p:sp>
      <p:pic>
        <p:nvPicPr>
          <p:cNvPr id="3" name="Picture 2">
            <a:extLst>
              <a:ext uri="{FF2B5EF4-FFF2-40B4-BE49-F238E27FC236}">
                <a16:creationId xmlns:a16="http://schemas.microsoft.com/office/drawing/2014/main" id="{99F0E544-5627-B442-A496-C3B953DEA701}"/>
              </a:ext>
            </a:extLst>
          </p:cNvPr>
          <p:cNvPicPr>
            <a:picLocks noChangeAspect="1"/>
          </p:cNvPicPr>
          <p:nvPr/>
        </p:nvPicPr>
        <p:blipFill>
          <a:blip r:embed="rId2"/>
          <a:stretch>
            <a:fillRect/>
          </a:stretch>
        </p:blipFill>
        <p:spPr>
          <a:xfrm>
            <a:off x="1206843" y="714633"/>
            <a:ext cx="1524000" cy="1524000"/>
          </a:xfrm>
          <a:prstGeom prst="rect">
            <a:avLst/>
          </a:prstGeom>
        </p:spPr>
      </p:pic>
      <p:pic>
        <p:nvPicPr>
          <p:cNvPr id="4" name="Picture 3">
            <a:extLst>
              <a:ext uri="{FF2B5EF4-FFF2-40B4-BE49-F238E27FC236}">
                <a16:creationId xmlns:a16="http://schemas.microsoft.com/office/drawing/2014/main" id="{A3AB6DAB-C88A-9C4F-80E4-ABFCE8864A8B}"/>
              </a:ext>
            </a:extLst>
          </p:cNvPr>
          <p:cNvPicPr>
            <a:picLocks noChangeAspect="1"/>
          </p:cNvPicPr>
          <p:nvPr/>
        </p:nvPicPr>
        <p:blipFill>
          <a:blip r:embed="rId3"/>
          <a:stretch>
            <a:fillRect/>
          </a:stretch>
        </p:blipFill>
        <p:spPr>
          <a:xfrm>
            <a:off x="4676861" y="2235584"/>
            <a:ext cx="1464104" cy="1464104"/>
          </a:xfrm>
          <a:prstGeom prst="rect">
            <a:avLst/>
          </a:prstGeom>
        </p:spPr>
      </p:pic>
      <p:pic>
        <p:nvPicPr>
          <p:cNvPr id="5" name="Picture 4">
            <a:extLst>
              <a:ext uri="{FF2B5EF4-FFF2-40B4-BE49-F238E27FC236}">
                <a16:creationId xmlns:a16="http://schemas.microsoft.com/office/drawing/2014/main" id="{CE89D2D6-11FB-F948-88D1-9F5280F6278E}"/>
              </a:ext>
            </a:extLst>
          </p:cNvPr>
          <p:cNvPicPr>
            <a:picLocks noChangeAspect="1"/>
          </p:cNvPicPr>
          <p:nvPr/>
        </p:nvPicPr>
        <p:blipFill>
          <a:blip r:embed="rId4"/>
          <a:stretch>
            <a:fillRect/>
          </a:stretch>
        </p:blipFill>
        <p:spPr>
          <a:xfrm>
            <a:off x="4002251" y="262649"/>
            <a:ext cx="5270500" cy="1536700"/>
          </a:xfrm>
          <a:prstGeom prst="rect">
            <a:avLst/>
          </a:prstGeom>
        </p:spPr>
      </p:pic>
      <p:pic>
        <p:nvPicPr>
          <p:cNvPr id="6" name="Picture 5">
            <a:extLst>
              <a:ext uri="{FF2B5EF4-FFF2-40B4-BE49-F238E27FC236}">
                <a16:creationId xmlns:a16="http://schemas.microsoft.com/office/drawing/2014/main" id="{3E8653C4-6E11-2D41-8FEC-C44E496A3320}"/>
              </a:ext>
            </a:extLst>
          </p:cNvPr>
          <p:cNvPicPr>
            <a:picLocks noChangeAspect="1"/>
          </p:cNvPicPr>
          <p:nvPr/>
        </p:nvPicPr>
        <p:blipFill>
          <a:blip r:embed="rId5"/>
          <a:stretch>
            <a:fillRect/>
          </a:stretch>
        </p:blipFill>
        <p:spPr>
          <a:xfrm>
            <a:off x="6233847" y="1603633"/>
            <a:ext cx="5118100" cy="1270000"/>
          </a:xfrm>
          <a:prstGeom prst="rect">
            <a:avLst/>
          </a:prstGeom>
        </p:spPr>
      </p:pic>
      <p:pic>
        <p:nvPicPr>
          <p:cNvPr id="7" name="Picture 6">
            <a:extLst>
              <a:ext uri="{FF2B5EF4-FFF2-40B4-BE49-F238E27FC236}">
                <a16:creationId xmlns:a16="http://schemas.microsoft.com/office/drawing/2014/main" id="{B04A39D8-15C1-4941-BFA1-71579A219077}"/>
              </a:ext>
            </a:extLst>
          </p:cNvPr>
          <p:cNvPicPr>
            <a:picLocks noChangeAspect="1"/>
          </p:cNvPicPr>
          <p:nvPr/>
        </p:nvPicPr>
        <p:blipFill>
          <a:blip r:embed="rId6"/>
          <a:stretch>
            <a:fillRect/>
          </a:stretch>
        </p:blipFill>
        <p:spPr>
          <a:xfrm>
            <a:off x="7972854" y="4362706"/>
            <a:ext cx="3172941" cy="1586471"/>
          </a:xfrm>
          <a:prstGeom prst="rect">
            <a:avLst/>
          </a:prstGeom>
        </p:spPr>
      </p:pic>
      <p:pic>
        <p:nvPicPr>
          <p:cNvPr id="8" name="Picture 7">
            <a:extLst>
              <a:ext uri="{FF2B5EF4-FFF2-40B4-BE49-F238E27FC236}">
                <a16:creationId xmlns:a16="http://schemas.microsoft.com/office/drawing/2014/main" id="{924DFF07-8C9D-704D-81E5-9D767E78ADBD}"/>
              </a:ext>
            </a:extLst>
          </p:cNvPr>
          <p:cNvPicPr>
            <a:picLocks noChangeAspect="1"/>
          </p:cNvPicPr>
          <p:nvPr/>
        </p:nvPicPr>
        <p:blipFill>
          <a:blip r:embed="rId7"/>
          <a:stretch>
            <a:fillRect/>
          </a:stretch>
        </p:blipFill>
        <p:spPr>
          <a:xfrm>
            <a:off x="4605500" y="5254367"/>
            <a:ext cx="2032001" cy="745924"/>
          </a:xfrm>
          <a:prstGeom prst="rect">
            <a:avLst/>
          </a:prstGeom>
        </p:spPr>
      </p:pic>
      <p:pic>
        <p:nvPicPr>
          <p:cNvPr id="9" name="Picture 8">
            <a:extLst>
              <a:ext uri="{FF2B5EF4-FFF2-40B4-BE49-F238E27FC236}">
                <a16:creationId xmlns:a16="http://schemas.microsoft.com/office/drawing/2014/main" id="{E1CFD0A7-B105-F146-97BF-39BA3419DDB7}"/>
              </a:ext>
            </a:extLst>
          </p:cNvPr>
          <p:cNvPicPr>
            <a:picLocks noChangeAspect="1"/>
          </p:cNvPicPr>
          <p:nvPr/>
        </p:nvPicPr>
        <p:blipFill>
          <a:blip r:embed="rId8"/>
          <a:stretch>
            <a:fillRect/>
          </a:stretch>
        </p:blipFill>
        <p:spPr>
          <a:xfrm>
            <a:off x="967947" y="3717914"/>
            <a:ext cx="3637553" cy="689146"/>
          </a:xfrm>
          <a:prstGeom prst="rect">
            <a:avLst/>
          </a:prstGeom>
        </p:spPr>
      </p:pic>
      <p:pic>
        <p:nvPicPr>
          <p:cNvPr id="10" name="Picture 9">
            <a:extLst>
              <a:ext uri="{FF2B5EF4-FFF2-40B4-BE49-F238E27FC236}">
                <a16:creationId xmlns:a16="http://schemas.microsoft.com/office/drawing/2014/main" id="{52E96618-1786-AB4C-AB13-E1BBD6E23ABC}"/>
              </a:ext>
            </a:extLst>
          </p:cNvPr>
          <p:cNvPicPr>
            <a:picLocks noChangeAspect="1"/>
          </p:cNvPicPr>
          <p:nvPr/>
        </p:nvPicPr>
        <p:blipFill>
          <a:blip r:embed="rId9"/>
          <a:stretch>
            <a:fillRect/>
          </a:stretch>
        </p:blipFill>
        <p:spPr>
          <a:xfrm>
            <a:off x="8543016" y="2475622"/>
            <a:ext cx="1320800" cy="1625600"/>
          </a:xfrm>
          <a:prstGeom prst="rect">
            <a:avLst/>
          </a:prstGeom>
        </p:spPr>
      </p:pic>
      <p:pic>
        <p:nvPicPr>
          <p:cNvPr id="12" name="Picture 11">
            <a:extLst>
              <a:ext uri="{FF2B5EF4-FFF2-40B4-BE49-F238E27FC236}">
                <a16:creationId xmlns:a16="http://schemas.microsoft.com/office/drawing/2014/main" id="{4745A7AA-9619-2148-88D2-89973BA95B3C}"/>
              </a:ext>
            </a:extLst>
          </p:cNvPr>
          <p:cNvPicPr>
            <a:picLocks noChangeAspect="1"/>
          </p:cNvPicPr>
          <p:nvPr/>
        </p:nvPicPr>
        <p:blipFill>
          <a:blip r:embed="rId10"/>
          <a:stretch>
            <a:fillRect/>
          </a:stretch>
        </p:blipFill>
        <p:spPr>
          <a:xfrm>
            <a:off x="2838568" y="501817"/>
            <a:ext cx="1586471" cy="1586471"/>
          </a:xfrm>
          <a:prstGeom prst="rect">
            <a:avLst/>
          </a:prstGeom>
        </p:spPr>
      </p:pic>
      <p:pic>
        <p:nvPicPr>
          <p:cNvPr id="13" name="Picture 12">
            <a:extLst>
              <a:ext uri="{FF2B5EF4-FFF2-40B4-BE49-F238E27FC236}">
                <a16:creationId xmlns:a16="http://schemas.microsoft.com/office/drawing/2014/main" id="{B24043D7-BBC0-AF4F-AF48-AF30223C9521}"/>
              </a:ext>
            </a:extLst>
          </p:cNvPr>
          <p:cNvPicPr>
            <a:picLocks noChangeAspect="1"/>
          </p:cNvPicPr>
          <p:nvPr/>
        </p:nvPicPr>
        <p:blipFill>
          <a:blip r:embed="rId11"/>
          <a:stretch>
            <a:fillRect/>
          </a:stretch>
        </p:blipFill>
        <p:spPr>
          <a:xfrm>
            <a:off x="1776256" y="4387591"/>
            <a:ext cx="1536700" cy="1536700"/>
          </a:xfrm>
          <a:prstGeom prst="rect">
            <a:avLst/>
          </a:prstGeom>
        </p:spPr>
      </p:pic>
      <p:pic>
        <p:nvPicPr>
          <p:cNvPr id="14" name="Picture 13">
            <a:extLst>
              <a:ext uri="{FF2B5EF4-FFF2-40B4-BE49-F238E27FC236}">
                <a16:creationId xmlns:a16="http://schemas.microsoft.com/office/drawing/2014/main" id="{A9282C07-5F5B-D646-B00E-AE5F05805693}"/>
              </a:ext>
            </a:extLst>
          </p:cNvPr>
          <p:cNvPicPr>
            <a:picLocks noChangeAspect="1"/>
          </p:cNvPicPr>
          <p:nvPr/>
        </p:nvPicPr>
        <p:blipFill>
          <a:blip r:embed="rId12"/>
          <a:stretch>
            <a:fillRect/>
          </a:stretch>
        </p:blipFill>
        <p:spPr>
          <a:xfrm>
            <a:off x="1501139" y="2506385"/>
            <a:ext cx="2446638" cy="922503"/>
          </a:xfrm>
          <a:prstGeom prst="rect">
            <a:avLst/>
          </a:prstGeom>
        </p:spPr>
      </p:pic>
      <p:pic>
        <p:nvPicPr>
          <p:cNvPr id="15" name="Picture 14">
            <a:extLst>
              <a:ext uri="{FF2B5EF4-FFF2-40B4-BE49-F238E27FC236}">
                <a16:creationId xmlns:a16="http://schemas.microsoft.com/office/drawing/2014/main" id="{CF7F57E1-1BC7-FD4E-B4D0-84BD196F65DB}"/>
              </a:ext>
            </a:extLst>
          </p:cNvPr>
          <p:cNvPicPr>
            <a:picLocks noChangeAspect="1"/>
          </p:cNvPicPr>
          <p:nvPr/>
        </p:nvPicPr>
        <p:blipFill>
          <a:blip r:embed="rId13"/>
          <a:stretch>
            <a:fillRect/>
          </a:stretch>
        </p:blipFill>
        <p:spPr>
          <a:xfrm>
            <a:off x="6096000" y="3429000"/>
            <a:ext cx="1428750" cy="1428750"/>
          </a:xfrm>
          <a:prstGeom prst="rect">
            <a:avLst/>
          </a:prstGeom>
        </p:spPr>
      </p:pic>
      <p:pic>
        <p:nvPicPr>
          <p:cNvPr id="16" name="Picture 15">
            <a:extLst>
              <a:ext uri="{FF2B5EF4-FFF2-40B4-BE49-F238E27FC236}">
                <a16:creationId xmlns:a16="http://schemas.microsoft.com/office/drawing/2014/main" id="{5C01ACA5-00CE-0141-8B3A-6EADD27D73D4}"/>
              </a:ext>
            </a:extLst>
          </p:cNvPr>
          <p:cNvPicPr>
            <a:picLocks noChangeAspect="1"/>
          </p:cNvPicPr>
          <p:nvPr/>
        </p:nvPicPr>
        <p:blipFill>
          <a:blip r:embed="rId14"/>
          <a:stretch>
            <a:fillRect/>
          </a:stretch>
        </p:blipFill>
        <p:spPr>
          <a:xfrm>
            <a:off x="9110603" y="163731"/>
            <a:ext cx="1315995" cy="1614201"/>
          </a:xfrm>
          <a:prstGeom prst="rect">
            <a:avLst/>
          </a:prstGeom>
        </p:spPr>
      </p:pic>
      <p:pic>
        <p:nvPicPr>
          <p:cNvPr id="17" name="Picture 16">
            <a:extLst>
              <a:ext uri="{FF2B5EF4-FFF2-40B4-BE49-F238E27FC236}">
                <a16:creationId xmlns:a16="http://schemas.microsoft.com/office/drawing/2014/main" id="{9E12D05A-48BD-5545-AEB7-0D35C6CA2C73}"/>
              </a:ext>
            </a:extLst>
          </p:cNvPr>
          <p:cNvPicPr>
            <a:picLocks noChangeAspect="1"/>
          </p:cNvPicPr>
          <p:nvPr/>
        </p:nvPicPr>
        <p:blipFill>
          <a:blip r:embed="rId15"/>
          <a:stretch>
            <a:fillRect/>
          </a:stretch>
        </p:blipFill>
        <p:spPr>
          <a:xfrm>
            <a:off x="10587201" y="2436941"/>
            <a:ext cx="1428750" cy="1428750"/>
          </a:xfrm>
          <a:prstGeom prst="rect">
            <a:avLst/>
          </a:prstGeom>
        </p:spPr>
      </p:pic>
    </p:spTree>
    <p:extLst>
      <p:ext uri="{BB962C8B-B14F-4D97-AF65-F5344CB8AC3E}">
        <p14:creationId xmlns:p14="http://schemas.microsoft.com/office/powerpoint/2010/main" val="24082394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9D690-F5BE-E446-98AF-862F6F0C32AC}"/>
              </a:ext>
            </a:extLst>
          </p:cNvPr>
          <p:cNvSpPr>
            <a:spLocks noGrp="1"/>
          </p:cNvSpPr>
          <p:nvPr>
            <p:ph type="title"/>
          </p:nvPr>
        </p:nvSpPr>
        <p:spPr>
          <a:xfrm>
            <a:off x="838200" y="298170"/>
            <a:ext cx="10515600" cy="1325563"/>
          </a:xfrm>
        </p:spPr>
        <p:txBody>
          <a:bodyPr>
            <a:normAutofit/>
          </a:bodyPr>
          <a:lstStyle/>
          <a:p>
            <a:r>
              <a:rPr lang="en-US" sz="3800" dirty="0">
                <a:solidFill>
                  <a:schemeClr val="bg1"/>
                </a:solidFill>
              </a:rPr>
              <a:t>For</a:t>
            </a:r>
            <a:r>
              <a:rPr lang="en-US" sz="3800" dirty="0"/>
              <a:t>tune 500: First- and Second-Generation Founders</a:t>
            </a:r>
          </a:p>
        </p:txBody>
      </p:sp>
      <p:pic>
        <p:nvPicPr>
          <p:cNvPr id="6" name="Content Placeholder 5" descr="A close up of a logo&#10;&#10;Description automatically generated">
            <a:extLst>
              <a:ext uri="{FF2B5EF4-FFF2-40B4-BE49-F238E27FC236}">
                <a16:creationId xmlns:a16="http://schemas.microsoft.com/office/drawing/2014/main" id="{41278525-D509-4046-B572-9C529BDA7AB6}"/>
              </a:ext>
            </a:extLst>
          </p:cNvPr>
          <p:cNvPicPr>
            <a:picLocks noGrp="1" noChangeAspect="1"/>
          </p:cNvPicPr>
          <p:nvPr>
            <p:ph idx="1"/>
          </p:nvPr>
        </p:nvPicPr>
        <p:blipFill>
          <a:blip r:embed="rId2"/>
          <a:stretch>
            <a:fillRect/>
          </a:stretch>
        </p:blipFill>
        <p:spPr>
          <a:xfrm>
            <a:off x="4271584" y="926706"/>
            <a:ext cx="4387047" cy="5303520"/>
          </a:xfrm>
        </p:spPr>
      </p:pic>
      <p:sp>
        <p:nvSpPr>
          <p:cNvPr id="4" name="Slide Number Placeholder 3">
            <a:extLst>
              <a:ext uri="{FF2B5EF4-FFF2-40B4-BE49-F238E27FC236}">
                <a16:creationId xmlns:a16="http://schemas.microsoft.com/office/drawing/2014/main" id="{51E23983-C667-CB43-B3EA-85C55A59F453}"/>
              </a:ext>
            </a:extLst>
          </p:cNvPr>
          <p:cNvSpPr>
            <a:spLocks noGrp="1"/>
          </p:cNvSpPr>
          <p:nvPr>
            <p:ph type="sldNum" sz="quarter" idx="12"/>
          </p:nvPr>
        </p:nvSpPr>
        <p:spPr/>
        <p:txBody>
          <a:bodyPr/>
          <a:lstStyle/>
          <a:p>
            <a:fld id="{D9F085D5-EC86-4F6A-B501-C1359CB39116}" type="slidenum">
              <a:rPr lang="en-GB" smtClean="0"/>
              <a:t>26</a:t>
            </a:fld>
            <a:endParaRPr lang="en-GB"/>
          </a:p>
        </p:txBody>
      </p:sp>
    </p:spTree>
    <p:extLst>
      <p:ext uri="{BB962C8B-B14F-4D97-AF65-F5344CB8AC3E}">
        <p14:creationId xmlns:p14="http://schemas.microsoft.com/office/powerpoint/2010/main" val="1907621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F93E5-95A3-7C4C-95E6-161EEE68C4EF}"/>
              </a:ext>
            </a:extLst>
          </p:cNvPr>
          <p:cNvSpPr>
            <a:spLocks noGrp="1"/>
          </p:cNvSpPr>
          <p:nvPr>
            <p:ph type="title"/>
          </p:nvPr>
        </p:nvSpPr>
        <p:spPr>
          <a:xfrm>
            <a:off x="734235" y="0"/>
            <a:ext cx="10515600" cy="1325563"/>
          </a:xfrm>
        </p:spPr>
        <p:txBody>
          <a:bodyPr/>
          <a:lstStyle/>
          <a:p>
            <a:r>
              <a:rPr lang="en-US" dirty="0">
                <a:solidFill>
                  <a:schemeClr val="bg1"/>
                </a:solidFill>
              </a:rPr>
              <a:t>Gov</a:t>
            </a:r>
            <a:r>
              <a:rPr lang="en-US" dirty="0">
                <a:solidFill>
                  <a:schemeClr val="accent1">
                    <a:lumMod val="75000"/>
                  </a:schemeClr>
                </a:solidFill>
              </a:rPr>
              <a:t>ernment Revenues versus Expenditures</a:t>
            </a:r>
            <a:endParaRPr lang="en-US" dirty="0"/>
          </a:p>
        </p:txBody>
      </p:sp>
      <p:sp>
        <p:nvSpPr>
          <p:cNvPr id="3" name="Content Placeholder 2">
            <a:extLst>
              <a:ext uri="{FF2B5EF4-FFF2-40B4-BE49-F238E27FC236}">
                <a16:creationId xmlns:a16="http://schemas.microsoft.com/office/drawing/2014/main" id="{4112E27E-5310-3A4E-91F2-02C6FAC64C62}"/>
              </a:ext>
            </a:extLst>
          </p:cNvPr>
          <p:cNvSpPr>
            <a:spLocks noGrp="1"/>
          </p:cNvSpPr>
          <p:nvPr>
            <p:ph idx="1"/>
          </p:nvPr>
        </p:nvSpPr>
        <p:spPr/>
        <p:txBody>
          <a:bodyPr>
            <a:normAutofit/>
          </a:bodyPr>
          <a:lstStyle/>
          <a:p>
            <a:r>
              <a:rPr lang="en-US" dirty="0"/>
              <a:t>Basic Question:</a:t>
            </a:r>
          </a:p>
          <a:p>
            <a:pPr lvl="1"/>
            <a:r>
              <a:rPr lang="en-US" dirty="0"/>
              <a:t>What are the taxes (income, sales, and other) immigrants pay vs. government expenditures on public benefits and services they receive. </a:t>
            </a:r>
          </a:p>
          <a:p>
            <a:pPr marL="457200" lvl="1" indent="0">
              <a:buNone/>
            </a:pPr>
            <a:endParaRPr lang="en-US" dirty="0"/>
          </a:p>
          <a:p>
            <a:r>
              <a:rPr lang="en-US" dirty="0"/>
              <a:t>More complicated:</a:t>
            </a:r>
          </a:p>
          <a:p>
            <a:pPr lvl="1"/>
            <a:r>
              <a:rPr lang="en-US" dirty="0"/>
              <a:t>Immigrants also affect the fiscal equation for many native-born residents.</a:t>
            </a:r>
          </a:p>
          <a:p>
            <a:pPr lvl="2"/>
            <a:r>
              <a:rPr lang="en-US" dirty="0"/>
              <a:t>Indirectly through labor and capital markets.</a:t>
            </a:r>
          </a:p>
          <a:p>
            <a:pPr lvl="2"/>
            <a:r>
              <a:rPr lang="en-US" dirty="0"/>
              <a:t>Changes in wages and the return to capital.</a:t>
            </a:r>
          </a:p>
        </p:txBody>
      </p:sp>
      <p:sp>
        <p:nvSpPr>
          <p:cNvPr id="4" name="Slide Number Placeholder 3">
            <a:extLst>
              <a:ext uri="{FF2B5EF4-FFF2-40B4-BE49-F238E27FC236}">
                <a16:creationId xmlns:a16="http://schemas.microsoft.com/office/drawing/2014/main" id="{AA673F82-C020-F648-99EE-C19203A39960}"/>
              </a:ext>
            </a:extLst>
          </p:cNvPr>
          <p:cNvSpPr>
            <a:spLocks noGrp="1"/>
          </p:cNvSpPr>
          <p:nvPr>
            <p:ph type="sldNum" sz="quarter" idx="12"/>
          </p:nvPr>
        </p:nvSpPr>
        <p:spPr/>
        <p:txBody>
          <a:bodyPr/>
          <a:lstStyle/>
          <a:p>
            <a:fld id="{D9F085D5-EC86-4F6A-B501-C1359CB39116}" type="slidenum">
              <a:rPr lang="en-GB" smtClean="0"/>
              <a:t>27</a:t>
            </a:fld>
            <a:endParaRPr lang="en-GB"/>
          </a:p>
        </p:txBody>
      </p:sp>
    </p:spTree>
    <p:extLst>
      <p:ext uri="{BB962C8B-B14F-4D97-AF65-F5344CB8AC3E}">
        <p14:creationId xmlns:p14="http://schemas.microsoft.com/office/powerpoint/2010/main" val="26574212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23425-C70D-5340-A888-A1D0EFF72453}"/>
              </a:ext>
            </a:extLst>
          </p:cNvPr>
          <p:cNvSpPr>
            <a:spLocks noGrp="1"/>
          </p:cNvSpPr>
          <p:nvPr>
            <p:ph type="title"/>
          </p:nvPr>
        </p:nvSpPr>
        <p:spPr>
          <a:xfrm>
            <a:off x="807720" y="0"/>
            <a:ext cx="10515600" cy="1325563"/>
          </a:xfrm>
        </p:spPr>
        <p:txBody>
          <a:bodyPr/>
          <a:lstStyle/>
          <a:p>
            <a:r>
              <a:rPr lang="en-US" dirty="0">
                <a:solidFill>
                  <a:schemeClr val="bg1"/>
                </a:solidFill>
              </a:rPr>
              <a:t>Wh</a:t>
            </a:r>
            <a:r>
              <a:rPr lang="en-US" dirty="0"/>
              <a:t>at Do We Know?</a:t>
            </a:r>
          </a:p>
        </p:txBody>
      </p:sp>
      <p:sp>
        <p:nvSpPr>
          <p:cNvPr id="3" name="Content Placeholder 2">
            <a:extLst>
              <a:ext uri="{FF2B5EF4-FFF2-40B4-BE49-F238E27FC236}">
                <a16:creationId xmlns:a16="http://schemas.microsoft.com/office/drawing/2014/main" id="{A76B08CD-79B5-114D-900F-7D33C1AF3A0E}"/>
              </a:ext>
            </a:extLst>
          </p:cNvPr>
          <p:cNvSpPr>
            <a:spLocks noGrp="1"/>
          </p:cNvSpPr>
          <p:nvPr>
            <p:ph idx="1"/>
          </p:nvPr>
        </p:nvSpPr>
        <p:spPr/>
        <p:txBody>
          <a:bodyPr/>
          <a:lstStyle/>
          <a:p>
            <a:r>
              <a:rPr lang="en-US" dirty="0"/>
              <a:t>Immigrants who arrive while of working age:</a:t>
            </a:r>
          </a:p>
          <a:p>
            <a:pPr lvl="1"/>
            <a:r>
              <a:rPr lang="en-US" dirty="0"/>
              <a:t>Are, on average, </a:t>
            </a:r>
            <a:r>
              <a:rPr lang="en-US" b="1" dirty="0"/>
              <a:t>net contributors</a:t>
            </a:r>
            <a:r>
              <a:rPr lang="en-US" dirty="0"/>
              <a:t>.</a:t>
            </a:r>
          </a:p>
          <a:p>
            <a:pPr lvl="1"/>
            <a:r>
              <a:rPr lang="en-US" dirty="0"/>
              <a:t>21-year-old with a high school diploma: +$126,000 over a lifetime</a:t>
            </a:r>
          </a:p>
          <a:p>
            <a:pPr lvl="2"/>
            <a:r>
              <a:rPr lang="en-US" dirty="0"/>
              <a:t>Though this value gradually declines with age at arrival.</a:t>
            </a:r>
          </a:p>
          <a:p>
            <a:pPr lvl="2"/>
            <a:r>
              <a:rPr lang="en-US" dirty="0"/>
              <a:t>Turns negative for arrivals of age 35+</a:t>
            </a:r>
          </a:p>
          <a:p>
            <a:r>
              <a:rPr lang="en-US" dirty="0"/>
              <a:t>Net contribution crucially depends on characteristics</a:t>
            </a:r>
          </a:p>
          <a:p>
            <a:pPr lvl="1"/>
            <a:r>
              <a:rPr lang="en-US" dirty="0"/>
              <a:t>Age distribution, family composition, health status, fertility patterns</a:t>
            </a:r>
          </a:p>
          <a:p>
            <a:pPr lvl="1"/>
            <a:r>
              <a:rPr lang="en-US" dirty="0"/>
              <a:t>Temporary or permanent relocation</a:t>
            </a:r>
          </a:p>
          <a:p>
            <a:pPr lvl="1"/>
            <a:r>
              <a:rPr lang="en-US" dirty="0"/>
              <a:t>Employment in the legal labor market</a:t>
            </a:r>
          </a:p>
          <a:p>
            <a:pPr lvl="1"/>
            <a:r>
              <a:rPr lang="en-US" dirty="0"/>
              <a:t>Authorized or unauthorized</a:t>
            </a:r>
          </a:p>
        </p:txBody>
      </p:sp>
      <p:sp>
        <p:nvSpPr>
          <p:cNvPr id="4" name="Slide Number Placeholder 3">
            <a:extLst>
              <a:ext uri="{FF2B5EF4-FFF2-40B4-BE49-F238E27FC236}">
                <a16:creationId xmlns:a16="http://schemas.microsoft.com/office/drawing/2014/main" id="{28A68A18-D2C3-4D47-8900-D04C984EA9AD}"/>
              </a:ext>
            </a:extLst>
          </p:cNvPr>
          <p:cNvSpPr>
            <a:spLocks noGrp="1"/>
          </p:cNvSpPr>
          <p:nvPr>
            <p:ph type="sldNum" sz="quarter" idx="12"/>
          </p:nvPr>
        </p:nvSpPr>
        <p:spPr/>
        <p:txBody>
          <a:bodyPr/>
          <a:lstStyle/>
          <a:p>
            <a:fld id="{D9F085D5-EC86-4F6A-B501-C1359CB39116}" type="slidenum">
              <a:rPr lang="en-GB" smtClean="0"/>
              <a:t>28</a:t>
            </a:fld>
            <a:endParaRPr lang="en-GB"/>
          </a:p>
        </p:txBody>
      </p:sp>
      <p:sp>
        <p:nvSpPr>
          <p:cNvPr id="5" name="Rectangle 4">
            <a:extLst>
              <a:ext uri="{FF2B5EF4-FFF2-40B4-BE49-F238E27FC236}">
                <a16:creationId xmlns:a16="http://schemas.microsoft.com/office/drawing/2014/main" id="{E093662B-FF6A-B44B-956A-C3C8728CEB2D}"/>
              </a:ext>
            </a:extLst>
          </p:cNvPr>
          <p:cNvSpPr/>
          <p:nvPr/>
        </p:nvSpPr>
        <p:spPr>
          <a:xfrm>
            <a:off x="3593805" y="2179674"/>
            <a:ext cx="2286000" cy="32961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2075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FEF8F-0DD3-8940-A910-A8B2199AD1A3}"/>
              </a:ext>
            </a:extLst>
          </p:cNvPr>
          <p:cNvSpPr>
            <a:spLocks noGrp="1"/>
          </p:cNvSpPr>
          <p:nvPr>
            <p:ph type="title"/>
          </p:nvPr>
        </p:nvSpPr>
        <p:spPr>
          <a:xfrm>
            <a:off x="858520" y="0"/>
            <a:ext cx="10515600" cy="1325563"/>
          </a:xfrm>
        </p:spPr>
        <p:txBody>
          <a:bodyPr/>
          <a:lstStyle/>
          <a:p>
            <a:r>
              <a:rPr lang="en-US" dirty="0">
                <a:solidFill>
                  <a:schemeClr val="bg1"/>
                </a:solidFill>
              </a:rPr>
              <a:t> Im</a:t>
            </a:r>
            <a:r>
              <a:rPr lang="en-US" dirty="0"/>
              <a:t>plications for Major Federal Programs</a:t>
            </a:r>
          </a:p>
        </p:txBody>
      </p:sp>
      <p:sp>
        <p:nvSpPr>
          <p:cNvPr id="3" name="Content Placeholder 2">
            <a:extLst>
              <a:ext uri="{FF2B5EF4-FFF2-40B4-BE49-F238E27FC236}">
                <a16:creationId xmlns:a16="http://schemas.microsoft.com/office/drawing/2014/main" id="{1D1A28D5-66D0-1E40-8B1E-8F953E510CED}"/>
              </a:ext>
            </a:extLst>
          </p:cNvPr>
          <p:cNvSpPr>
            <a:spLocks noGrp="1"/>
          </p:cNvSpPr>
          <p:nvPr>
            <p:ph idx="1"/>
          </p:nvPr>
        </p:nvSpPr>
        <p:spPr/>
        <p:txBody>
          <a:bodyPr/>
          <a:lstStyle/>
          <a:p>
            <a:r>
              <a:rPr lang="en-US" dirty="0"/>
              <a:t>Documented immigrants are less likely to use Social Security and Medicare.</a:t>
            </a:r>
          </a:p>
          <a:p>
            <a:endParaRPr lang="en-US" dirty="0"/>
          </a:p>
          <a:p>
            <a:r>
              <a:rPr lang="en-US" dirty="0"/>
              <a:t>Unauthorized immigrants are ineligible.</a:t>
            </a:r>
          </a:p>
          <a:p>
            <a:pPr lvl="1"/>
            <a:r>
              <a:rPr lang="en-US" dirty="0"/>
              <a:t>They will (may) pay into the system but cannot receive benefits.</a:t>
            </a:r>
          </a:p>
          <a:p>
            <a:pPr marL="0" indent="0">
              <a:buNone/>
            </a:pPr>
            <a:endParaRPr lang="en-US" dirty="0"/>
          </a:p>
          <a:p>
            <a:r>
              <a:rPr lang="en-US" dirty="0"/>
              <a:t>Medicaid: not available to legal residents for the first five years.</a:t>
            </a:r>
          </a:p>
          <a:p>
            <a:pPr marL="457200" lvl="1" indent="0">
              <a:buNone/>
            </a:pPr>
            <a:endParaRPr lang="en-US" dirty="0"/>
          </a:p>
          <a:p>
            <a:r>
              <a:rPr lang="en-US" dirty="0"/>
              <a:t>Provide a source of revenue for an aging population.</a:t>
            </a:r>
          </a:p>
        </p:txBody>
      </p:sp>
      <p:sp>
        <p:nvSpPr>
          <p:cNvPr id="4" name="Slide Number Placeholder 3">
            <a:extLst>
              <a:ext uri="{FF2B5EF4-FFF2-40B4-BE49-F238E27FC236}">
                <a16:creationId xmlns:a16="http://schemas.microsoft.com/office/drawing/2014/main" id="{7E2A6789-06B2-2D4D-8B55-94E977B2D88C}"/>
              </a:ext>
            </a:extLst>
          </p:cNvPr>
          <p:cNvSpPr>
            <a:spLocks noGrp="1"/>
          </p:cNvSpPr>
          <p:nvPr>
            <p:ph type="sldNum" sz="quarter" idx="12"/>
          </p:nvPr>
        </p:nvSpPr>
        <p:spPr/>
        <p:txBody>
          <a:bodyPr/>
          <a:lstStyle/>
          <a:p>
            <a:fld id="{D9F085D5-EC86-4F6A-B501-C1359CB39116}" type="slidenum">
              <a:rPr lang="en-GB" smtClean="0"/>
              <a:t>29</a:t>
            </a:fld>
            <a:endParaRPr lang="en-GB"/>
          </a:p>
        </p:txBody>
      </p:sp>
    </p:spTree>
    <p:extLst>
      <p:ext uri="{BB962C8B-B14F-4D97-AF65-F5344CB8AC3E}">
        <p14:creationId xmlns:p14="http://schemas.microsoft.com/office/powerpoint/2010/main" val="327854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a:xfrm>
            <a:off x="807720" y="0"/>
            <a:ext cx="10515600" cy="1325563"/>
          </a:xfrm>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of the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645+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48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2730439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2DB36-3ADF-9D4D-AA3D-A2E9E0215BD5}"/>
              </a:ext>
            </a:extLst>
          </p:cNvPr>
          <p:cNvSpPr>
            <a:spLocks noGrp="1"/>
          </p:cNvSpPr>
          <p:nvPr>
            <p:ph type="title"/>
          </p:nvPr>
        </p:nvSpPr>
        <p:spPr>
          <a:xfrm>
            <a:off x="858520" y="0"/>
            <a:ext cx="10515600" cy="1325563"/>
          </a:xfrm>
        </p:spPr>
        <p:txBody>
          <a:bodyPr/>
          <a:lstStyle/>
          <a:p>
            <a:r>
              <a:rPr lang="en-US" dirty="0">
                <a:solidFill>
                  <a:schemeClr val="bg1"/>
                </a:solidFill>
              </a:rPr>
              <a:t> Im</a:t>
            </a:r>
            <a:r>
              <a:rPr lang="en-US" dirty="0"/>
              <a:t>plications for Social Security</a:t>
            </a:r>
          </a:p>
        </p:txBody>
      </p:sp>
      <p:pic>
        <p:nvPicPr>
          <p:cNvPr id="6" name="Content Placeholder 5" descr="A close up of a map&#10;&#10;Description automatically generated">
            <a:extLst>
              <a:ext uri="{FF2B5EF4-FFF2-40B4-BE49-F238E27FC236}">
                <a16:creationId xmlns:a16="http://schemas.microsoft.com/office/drawing/2014/main" id="{EECCBD09-726E-FC43-8996-4E1F2C319775}"/>
              </a:ext>
            </a:extLst>
          </p:cNvPr>
          <p:cNvPicPr>
            <a:picLocks noGrp="1" noChangeAspect="1"/>
          </p:cNvPicPr>
          <p:nvPr>
            <p:ph idx="1"/>
          </p:nvPr>
        </p:nvPicPr>
        <p:blipFill>
          <a:blip r:embed="rId3"/>
          <a:stretch>
            <a:fillRect/>
          </a:stretch>
        </p:blipFill>
        <p:spPr>
          <a:xfrm>
            <a:off x="2838855" y="1325563"/>
            <a:ext cx="6514289" cy="4800600"/>
          </a:xfrm>
        </p:spPr>
      </p:pic>
      <p:sp>
        <p:nvSpPr>
          <p:cNvPr id="4" name="Slide Number Placeholder 3">
            <a:extLst>
              <a:ext uri="{FF2B5EF4-FFF2-40B4-BE49-F238E27FC236}">
                <a16:creationId xmlns:a16="http://schemas.microsoft.com/office/drawing/2014/main" id="{85202C15-554E-AF4D-80F6-886F2FD95F9F}"/>
              </a:ext>
            </a:extLst>
          </p:cNvPr>
          <p:cNvSpPr>
            <a:spLocks noGrp="1"/>
          </p:cNvSpPr>
          <p:nvPr>
            <p:ph type="sldNum" sz="quarter" idx="12"/>
          </p:nvPr>
        </p:nvSpPr>
        <p:spPr/>
        <p:txBody>
          <a:bodyPr/>
          <a:lstStyle/>
          <a:p>
            <a:fld id="{D9F085D5-EC86-4F6A-B501-C1359CB39116}" type="slidenum">
              <a:rPr lang="en-GB" smtClean="0"/>
              <a:t>30</a:t>
            </a:fld>
            <a:endParaRPr lang="en-GB"/>
          </a:p>
        </p:txBody>
      </p:sp>
      <p:sp>
        <p:nvSpPr>
          <p:cNvPr id="7" name="TextBox 6">
            <a:extLst>
              <a:ext uri="{FF2B5EF4-FFF2-40B4-BE49-F238E27FC236}">
                <a16:creationId xmlns:a16="http://schemas.microsoft.com/office/drawing/2014/main" id="{1FE82D8F-9841-084D-B20A-89742894878A}"/>
              </a:ext>
            </a:extLst>
          </p:cNvPr>
          <p:cNvSpPr txBox="1"/>
          <p:nvPr/>
        </p:nvSpPr>
        <p:spPr>
          <a:xfrm>
            <a:off x="3208342" y="956231"/>
            <a:ext cx="5008679" cy="369332"/>
          </a:xfrm>
          <a:prstGeom prst="rect">
            <a:avLst/>
          </a:prstGeom>
          <a:noFill/>
        </p:spPr>
        <p:txBody>
          <a:bodyPr wrap="none" rtlCol="0">
            <a:spAutoFit/>
          </a:bodyPr>
          <a:lstStyle/>
          <a:p>
            <a:r>
              <a:rPr lang="en-US" dirty="0"/>
              <a:t>Population Age 65+ per 100 of Working Age (25-64)</a:t>
            </a:r>
          </a:p>
        </p:txBody>
      </p:sp>
      <p:sp>
        <p:nvSpPr>
          <p:cNvPr id="8" name="TextBox 7">
            <a:extLst>
              <a:ext uri="{FF2B5EF4-FFF2-40B4-BE49-F238E27FC236}">
                <a16:creationId xmlns:a16="http://schemas.microsoft.com/office/drawing/2014/main" id="{656F23E4-2487-F94D-9E39-056CF9A25681}"/>
              </a:ext>
            </a:extLst>
          </p:cNvPr>
          <p:cNvSpPr txBox="1"/>
          <p:nvPr/>
        </p:nvSpPr>
        <p:spPr>
          <a:xfrm>
            <a:off x="9547384" y="6560914"/>
            <a:ext cx="2069156" cy="276999"/>
          </a:xfrm>
          <a:prstGeom prst="rect">
            <a:avLst/>
          </a:prstGeom>
          <a:noFill/>
        </p:spPr>
        <p:txBody>
          <a:bodyPr wrap="none" rtlCol="0">
            <a:spAutoFit/>
          </a:bodyPr>
          <a:lstStyle/>
          <a:p>
            <a:r>
              <a:rPr lang="en-US" sz="1200" dirty="0"/>
              <a:t>Source: </a:t>
            </a:r>
            <a:r>
              <a:rPr lang="en-US" sz="1200" dirty="0" err="1"/>
              <a:t>Blau</a:t>
            </a:r>
            <a:r>
              <a:rPr lang="en-US" sz="1200" dirty="0"/>
              <a:t> &amp; Mackie (2017).</a:t>
            </a:r>
          </a:p>
        </p:txBody>
      </p:sp>
    </p:spTree>
    <p:extLst>
      <p:ext uri="{BB962C8B-B14F-4D97-AF65-F5344CB8AC3E}">
        <p14:creationId xmlns:p14="http://schemas.microsoft.com/office/powerpoint/2010/main" val="35295281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9FD38-EE29-0B46-9A7F-53F46F33E4B8}"/>
              </a:ext>
            </a:extLst>
          </p:cNvPr>
          <p:cNvSpPr>
            <a:spLocks noGrp="1"/>
          </p:cNvSpPr>
          <p:nvPr>
            <p:ph type="title"/>
          </p:nvPr>
        </p:nvSpPr>
        <p:spPr>
          <a:xfrm>
            <a:off x="807720" y="0"/>
            <a:ext cx="10515600" cy="1325563"/>
          </a:xfrm>
        </p:spPr>
        <p:txBody>
          <a:bodyPr/>
          <a:lstStyle/>
          <a:p>
            <a:r>
              <a:rPr lang="en-US" dirty="0">
                <a:solidFill>
                  <a:schemeClr val="bg1"/>
                </a:solidFill>
              </a:rPr>
              <a:t>Bot</a:t>
            </a:r>
            <a:r>
              <a:rPr lang="en-US" dirty="0"/>
              <a:t>tom Line/Consensus of Estimates</a:t>
            </a:r>
          </a:p>
        </p:txBody>
      </p:sp>
      <p:sp>
        <p:nvSpPr>
          <p:cNvPr id="3" name="Content Placeholder 2">
            <a:extLst>
              <a:ext uri="{FF2B5EF4-FFF2-40B4-BE49-F238E27FC236}">
                <a16:creationId xmlns:a16="http://schemas.microsoft.com/office/drawing/2014/main" id="{38F5AE7C-6F2A-024C-906E-5FF43F4DC325}"/>
              </a:ext>
            </a:extLst>
          </p:cNvPr>
          <p:cNvSpPr>
            <a:spLocks noGrp="1"/>
          </p:cNvSpPr>
          <p:nvPr>
            <p:ph idx="1"/>
          </p:nvPr>
        </p:nvSpPr>
        <p:spPr/>
        <p:txBody>
          <a:bodyPr/>
          <a:lstStyle/>
          <a:p>
            <a:r>
              <a:rPr lang="en-US" dirty="0"/>
              <a:t>FEDERAL level: fiscal impact is generally </a:t>
            </a:r>
            <a:r>
              <a:rPr lang="en-US" dirty="0">
                <a:solidFill>
                  <a:srgbClr val="00B050"/>
                </a:solidFill>
              </a:rPr>
              <a:t>positive</a:t>
            </a:r>
            <a:r>
              <a:rPr lang="en-US" dirty="0"/>
              <a:t>.</a:t>
            </a:r>
          </a:p>
          <a:p>
            <a:pPr marL="0" indent="0">
              <a:buNone/>
            </a:pPr>
            <a:endParaRPr lang="en-US" dirty="0"/>
          </a:p>
          <a:p>
            <a:r>
              <a:rPr lang="en-US" dirty="0"/>
              <a:t>STATE AND LOCAL level: typically </a:t>
            </a:r>
            <a:r>
              <a:rPr lang="en-US" dirty="0">
                <a:solidFill>
                  <a:srgbClr val="C00000"/>
                </a:solidFill>
              </a:rPr>
              <a:t>negative</a:t>
            </a:r>
            <a:r>
              <a:rPr lang="en-US" dirty="0"/>
              <a:t> fiscal impact.</a:t>
            </a:r>
          </a:p>
        </p:txBody>
      </p:sp>
      <p:sp>
        <p:nvSpPr>
          <p:cNvPr id="4" name="Slide Number Placeholder 3">
            <a:extLst>
              <a:ext uri="{FF2B5EF4-FFF2-40B4-BE49-F238E27FC236}">
                <a16:creationId xmlns:a16="http://schemas.microsoft.com/office/drawing/2014/main" id="{6CB44A18-E47E-BD47-8301-67DF6E5135D9}"/>
              </a:ext>
            </a:extLst>
          </p:cNvPr>
          <p:cNvSpPr>
            <a:spLocks noGrp="1"/>
          </p:cNvSpPr>
          <p:nvPr>
            <p:ph type="sldNum" sz="quarter" idx="12"/>
          </p:nvPr>
        </p:nvSpPr>
        <p:spPr/>
        <p:txBody>
          <a:bodyPr/>
          <a:lstStyle/>
          <a:p>
            <a:fld id="{D9F085D5-EC86-4F6A-B501-C1359CB39116}" type="slidenum">
              <a:rPr lang="en-GB" smtClean="0"/>
              <a:t>31</a:t>
            </a:fld>
            <a:endParaRPr lang="en-GB"/>
          </a:p>
        </p:txBody>
      </p:sp>
    </p:spTree>
    <p:extLst>
      <p:ext uri="{BB962C8B-B14F-4D97-AF65-F5344CB8AC3E}">
        <p14:creationId xmlns:p14="http://schemas.microsoft.com/office/powerpoint/2010/main" val="14884683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66999-4EB3-7F4A-A98A-E3796995D28A}"/>
              </a:ext>
            </a:extLst>
          </p:cNvPr>
          <p:cNvSpPr>
            <a:spLocks noGrp="1"/>
          </p:cNvSpPr>
          <p:nvPr>
            <p:ph type="title"/>
          </p:nvPr>
        </p:nvSpPr>
        <p:spPr>
          <a:xfrm>
            <a:off x="970280" y="0"/>
            <a:ext cx="10515600" cy="1325563"/>
          </a:xfrm>
        </p:spPr>
        <p:txBody>
          <a:bodyPr/>
          <a:lstStyle/>
          <a:p>
            <a:r>
              <a:rPr lang="en-US" dirty="0">
                <a:solidFill>
                  <a:schemeClr val="bg1"/>
                </a:solidFill>
              </a:rPr>
              <a:t>Im</a:t>
            </a:r>
            <a:r>
              <a:rPr lang="en-US" dirty="0"/>
              <a:t>migrants and Crime Rates</a:t>
            </a:r>
          </a:p>
        </p:txBody>
      </p:sp>
      <p:sp>
        <p:nvSpPr>
          <p:cNvPr id="3" name="Content Placeholder 2">
            <a:extLst>
              <a:ext uri="{FF2B5EF4-FFF2-40B4-BE49-F238E27FC236}">
                <a16:creationId xmlns:a16="http://schemas.microsoft.com/office/drawing/2014/main" id="{E175EB3A-0072-1849-937B-6B6795501CEF}"/>
              </a:ext>
            </a:extLst>
          </p:cNvPr>
          <p:cNvSpPr>
            <a:spLocks noGrp="1"/>
          </p:cNvSpPr>
          <p:nvPr>
            <p:ph idx="1"/>
          </p:nvPr>
        </p:nvSpPr>
        <p:spPr/>
        <p:txBody>
          <a:bodyPr>
            <a:normAutofit fontScale="85000" lnSpcReduction="20000"/>
          </a:bodyPr>
          <a:lstStyle/>
          <a:p>
            <a:r>
              <a:rPr lang="en-US" dirty="0"/>
              <a:t>Conventional wisdom:</a:t>
            </a:r>
          </a:p>
          <a:p>
            <a:pPr marL="0" indent="0">
              <a:buNone/>
            </a:pPr>
            <a:endParaRPr lang="en-US" dirty="0"/>
          </a:p>
          <a:p>
            <a:pPr lvl="1"/>
            <a:r>
              <a:rPr lang="en-US" dirty="0"/>
              <a:t>Immigrants commit crimes more frequently than do native born residents.</a:t>
            </a:r>
          </a:p>
          <a:p>
            <a:pPr lvl="1"/>
            <a:endParaRPr lang="en-US" dirty="0"/>
          </a:p>
          <a:p>
            <a:pPr lvl="1"/>
            <a:r>
              <a:rPr lang="en-US" dirty="0"/>
              <a:t>Rising immigration leads to rising crime.</a:t>
            </a:r>
          </a:p>
          <a:p>
            <a:endParaRPr lang="en-US" dirty="0"/>
          </a:p>
          <a:p>
            <a:r>
              <a:rPr lang="en-US" dirty="0"/>
              <a:t>What do the data say?</a:t>
            </a:r>
          </a:p>
          <a:p>
            <a:pPr marL="0" indent="0">
              <a:buNone/>
            </a:pPr>
            <a:endParaRPr lang="en-US" dirty="0"/>
          </a:p>
          <a:p>
            <a:pPr lvl="1"/>
            <a:r>
              <a:rPr lang="en-US" dirty="0"/>
              <a:t>Rates of incarceration are lower for the foreign born than US born.</a:t>
            </a:r>
          </a:p>
          <a:p>
            <a:pPr marL="0" indent="0">
              <a:buNone/>
            </a:pPr>
            <a:endParaRPr lang="en-US" dirty="0"/>
          </a:p>
          <a:p>
            <a:pPr lvl="1"/>
            <a:r>
              <a:rPr lang="en-US" dirty="0"/>
              <a:t>Neighborhoods with more immigrants have lower crime rates.</a:t>
            </a:r>
          </a:p>
          <a:p>
            <a:pPr lvl="1"/>
            <a:endParaRPr lang="en-US" dirty="0"/>
          </a:p>
          <a:p>
            <a:pPr lvl="1"/>
            <a:r>
              <a:rPr lang="en-US" dirty="0"/>
              <a:t>There is no evidence that deporting noncitizen immigrants affects crime rates.</a:t>
            </a:r>
          </a:p>
        </p:txBody>
      </p:sp>
      <p:sp>
        <p:nvSpPr>
          <p:cNvPr id="4" name="Slide Number Placeholder 3">
            <a:extLst>
              <a:ext uri="{FF2B5EF4-FFF2-40B4-BE49-F238E27FC236}">
                <a16:creationId xmlns:a16="http://schemas.microsoft.com/office/drawing/2014/main" id="{A69A3795-6C27-4245-A88F-29544E04B901}"/>
              </a:ext>
            </a:extLst>
          </p:cNvPr>
          <p:cNvSpPr>
            <a:spLocks noGrp="1"/>
          </p:cNvSpPr>
          <p:nvPr>
            <p:ph type="sldNum" sz="quarter" idx="12"/>
          </p:nvPr>
        </p:nvSpPr>
        <p:spPr/>
        <p:txBody>
          <a:bodyPr/>
          <a:lstStyle/>
          <a:p>
            <a:fld id="{D9F085D5-EC86-4F6A-B501-C1359CB39116}" type="slidenum">
              <a:rPr lang="en-GB" smtClean="0"/>
              <a:t>32</a:t>
            </a:fld>
            <a:endParaRPr lang="en-GB"/>
          </a:p>
        </p:txBody>
      </p:sp>
    </p:spTree>
    <p:extLst>
      <p:ext uri="{BB962C8B-B14F-4D97-AF65-F5344CB8AC3E}">
        <p14:creationId xmlns:p14="http://schemas.microsoft.com/office/powerpoint/2010/main" val="171161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9C22B-2790-864C-B049-D426D1214F33}"/>
              </a:ext>
            </a:extLst>
          </p:cNvPr>
          <p:cNvSpPr>
            <a:spLocks noGrp="1"/>
          </p:cNvSpPr>
          <p:nvPr>
            <p:ph type="title"/>
          </p:nvPr>
        </p:nvSpPr>
        <p:spPr>
          <a:xfrm>
            <a:off x="939800" y="0"/>
            <a:ext cx="10515600" cy="1325563"/>
          </a:xfrm>
        </p:spPr>
        <p:txBody>
          <a:bodyPr/>
          <a:lstStyle/>
          <a:p>
            <a:r>
              <a:rPr lang="en-US" dirty="0">
                <a:solidFill>
                  <a:schemeClr val="bg1"/>
                </a:solidFill>
              </a:rPr>
              <a:t>Cri</a:t>
            </a:r>
            <a:r>
              <a:rPr lang="en-US" dirty="0"/>
              <a:t>me: Incarceration Rates in California</a:t>
            </a:r>
          </a:p>
        </p:txBody>
      </p:sp>
      <p:sp>
        <p:nvSpPr>
          <p:cNvPr id="4" name="Slide Number Placeholder 3">
            <a:extLst>
              <a:ext uri="{FF2B5EF4-FFF2-40B4-BE49-F238E27FC236}">
                <a16:creationId xmlns:a16="http://schemas.microsoft.com/office/drawing/2014/main" id="{0792B877-9BD1-6444-928C-0066438FE6A6}"/>
              </a:ext>
            </a:extLst>
          </p:cNvPr>
          <p:cNvSpPr>
            <a:spLocks noGrp="1"/>
          </p:cNvSpPr>
          <p:nvPr>
            <p:ph type="sldNum" sz="quarter" idx="12"/>
          </p:nvPr>
        </p:nvSpPr>
        <p:spPr/>
        <p:txBody>
          <a:bodyPr/>
          <a:lstStyle/>
          <a:p>
            <a:fld id="{D9F085D5-EC86-4F6A-B501-C1359CB39116}" type="slidenum">
              <a:rPr lang="en-GB" smtClean="0"/>
              <a:t>33</a:t>
            </a:fld>
            <a:endParaRPr lang="en-GB"/>
          </a:p>
        </p:txBody>
      </p:sp>
      <p:sp>
        <p:nvSpPr>
          <p:cNvPr id="7" name="TextBox 6">
            <a:extLst>
              <a:ext uri="{FF2B5EF4-FFF2-40B4-BE49-F238E27FC236}">
                <a16:creationId xmlns:a16="http://schemas.microsoft.com/office/drawing/2014/main" id="{AADF1F3E-4714-124F-8521-876E4795F2D6}"/>
              </a:ext>
            </a:extLst>
          </p:cNvPr>
          <p:cNvSpPr txBox="1"/>
          <p:nvPr/>
        </p:nvSpPr>
        <p:spPr>
          <a:xfrm>
            <a:off x="9122996" y="6456851"/>
            <a:ext cx="2139432" cy="276999"/>
          </a:xfrm>
          <a:prstGeom prst="rect">
            <a:avLst/>
          </a:prstGeom>
          <a:noFill/>
        </p:spPr>
        <p:txBody>
          <a:bodyPr wrap="none" rtlCol="0">
            <a:spAutoFit/>
          </a:bodyPr>
          <a:lstStyle/>
          <a:p>
            <a:r>
              <a:rPr lang="en-US" sz="1200" dirty="0"/>
              <a:t>Source: Butcher &amp; </a:t>
            </a:r>
            <a:r>
              <a:rPr lang="en-US" sz="1200" dirty="0" err="1"/>
              <a:t>Piehl</a:t>
            </a:r>
            <a:r>
              <a:rPr lang="en-US" sz="1200" dirty="0"/>
              <a:t> (2008).</a:t>
            </a:r>
          </a:p>
        </p:txBody>
      </p:sp>
      <p:pic>
        <p:nvPicPr>
          <p:cNvPr id="9" name="Content Placeholder 8" descr="A screenshot of a cell phone&#10;&#10;Description automatically generated">
            <a:extLst>
              <a:ext uri="{FF2B5EF4-FFF2-40B4-BE49-F238E27FC236}">
                <a16:creationId xmlns:a16="http://schemas.microsoft.com/office/drawing/2014/main" id="{80D4F84F-DA27-5348-8F02-A390C54C03A4}"/>
              </a:ext>
            </a:extLst>
          </p:cNvPr>
          <p:cNvPicPr>
            <a:picLocks noGrp="1" noChangeAspect="1"/>
          </p:cNvPicPr>
          <p:nvPr>
            <p:ph idx="1"/>
          </p:nvPr>
        </p:nvPicPr>
        <p:blipFill>
          <a:blip r:embed="rId2"/>
          <a:stretch>
            <a:fillRect/>
          </a:stretch>
        </p:blipFill>
        <p:spPr>
          <a:xfrm>
            <a:off x="1941267" y="1715538"/>
            <a:ext cx="8309466" cy="4514688"/>
          </a:xfrm>
        </p:spPr>
      </p:pic>
      <p:sp>
        <p:nvSpPr>
          <p:cNvPr id="10" name="TextBox 9">
            <a:extLst>
              <a:ext uri="{FF2B5EF4-FFF2-40B4-BE49-F238E27FC236}">
                <a16:creationId xmlns:a16="http://schemas.microsoft.com/office/drawing/2014/main" id="{0F98AE43-C8C6-0E4E-A1A2-A6A582EF7C4B}"/>
              </a:ext>
            </a:extLst>
          </p:cNvPr>
          <p:cNvSpPr txBox="1"/>
          <p:nvPr/>
        </p:nvSpPr>
        <p:spPr>
          <a:xfrm>
            <a:off x="3068453" y="1214708"/>
            <a:ext cx="6054543" cy="646331"/>
          </a:xfrm>
          <a:prstGeom prst="rect">
            <a:avLst/>
          </a:prstGeom>
          <a:noFill/>
        </p:spPr>
        <p:txBody>
          <a:bodyPr wrap="none" rtlCol="0">
            <a:spAutoFit/>
          </a:bodyPr>
          <a:lstStyle/>
          <a:p>
            <a:pPr algn="ctr"/>
            <a:r>
              <a:rPr lang="en-US" b="1" dirty="0"/>
              <a:t>California Institutionalization Rate</a:t>
            </a:r>
          </a:p>
          <a:p>
            <a:pPr algn="ctr"/>
            <a:r>
              <a:rPr lang="en-US" b="1" dirty="0"/>
              <a:t>U.S.-Born and Foreign-Born Men Ages 18-40, by Place of Birth</a:t>
            </a:r>
          </a:p>
        </p:txBody>
      </p:sp>
    </p:spTree>
    <p:extLst>
      <p:ext uri="{BB962C8B-B14F-4D97-AF65-F5344CB8AC3E}">
        <p14:creationId xmlns:p14="http://schemas.microsoft.com/office/powerpoint/2010/main" val="38125326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612C1-C6D7-4B43-9602-189F80AF1A2D}"/>
              </a:ext>
            </a:extLst>
          </p:cNvPr>
          <p:cNvSpPr>
            <a:spLocks noGrp="1"/>
          </p:cNvSpPr>
          <p:nvPr>
            <p:ph type="title"/>
          </p:nvPr>
        </p:nvSpPr>
        <p:spPr>
          <a:xfrm>
            <a:off x="889000" y="0"/>
            <a:ext cx="10515600" cy="1325563"/>
          </a:xfrm>
        </p:spPr>
        <p:txBody>
          <a:bodyPr/>
          <a:lstStyle/>
          <a:p>
            <a:r>
              <a:rPr lang="en-US" dirty="0"/>
              <a:t> </a:t>
            </a:r>
            <a:r>
              <a:rPr lang="en-US" dirty="0">
                <a:solidFill>
                  <a:schemeClr val="bg1"/>
                </a:solidFill>
              </a:rPr>
              <a:t>Su</a:t>
            </a:r>
            <a:r>
              <a:rPr lang="en-US" dirty="0"/>
              <a:t>mmary</a:t>
            </a:r>
          </a:p>
        </p:txBody>
      </p:sp>
      <p:sp>
        <p:nvSpPr>
          <p:cNvPr id="3" name="Content Placeholder 2">
            <a:extLst>
              <a:ext uri="{FF2B5EF4-FFF2-40B4-BE49-F238E27FC236}">
                <a16:creationId xmlns:a16="http://schemas.microsoft.com/office/drawing/2014/main" id="{4F946F1A-DA04-D943-AE89-F0CB74DD3781}"/>
              </a:ext>
            </a:extLst>
          </p:cNvPr>
          <p:cNvSpPr>
            <a:spLocks noGrp="1"/>
          </p:cNvSpPr>
          <p:nvPr>
            <p:ph idx="1"/>
          </p:nvPr>
        </p:nvSpPr>
        <p:spPr/>
        <p:txBody>
          <a:bodyPr/>
          <a:lstStyle/>
          <a:p>
            <a:pPr>
              <a:spcAft>
                <a:spcPts val="1000"/>
              </a:spcAft>
            </a:pPr>
            <a:r>
              <a:rPr lang="en-US" dirty="0"/>
              <a:t>Immigration should be thought of as increasing the population of the United States.</a:t>
            </a:r>
          </a:p>
          <a:p>
            <a:pPr>
              <a:spcAft>
                <a:spcPts val="1000"/>
              </a:spcAft>
            </a:pPr>
            <a:r>
              <a:rPr lang="en-US" dirty="0"/>
              <a:t>This brings economic growth and opportunity, just as does increasing the native-born population.</a:t>
            </a:r>
          </a:p>
          <a:p>
            <a:pPr>
              <a:spcAft>
                <a:spcPts val="1000"/>
              </a:spcAft>
            </a:pPr>
            <a:r>
              <a:rPr lang="en-US" dirty="0"/>
              <a:t>Including unauthorized immigrants, the supply of low-skilled workers is increased</a:t>
            </a:r>
          </a:p>
          <a:p>
            <a:pPr lvl="1">
              <a:spcAft>
                <a:spcPts val="1000"/>
              </a:spcAft>
            </a:pPr>
            <a:r>
              <a:rPr lang="en-US" dirty="0"/>
              <a:t>This lowers the wages of low-skilled workers.</a:t>
            </a:r>
          </a:p>
          <a:p>
            <a:pPr lvl="1">
              <a:spcAft>
                <a:spcPts val="1000"/>
              </a:spcAft>
            </a:pPr>
            <a:r>
              <a:rPr lang="en-US" dirty="0"/>
              <a:t>But also increases labor force participation among highly skilled workers.</a:t>
            </a:r>
          </a:p>
        </p:txBody>
      </p:sp>
      <p:sp>
        <p:nvSpPr>
          <p:cNvPr id="4" name="Slide Number Placeholder 3">
            <a:extLst>
              <a:ext uri="{FF2B5EF4-FFF2-40B4-BE49-F238E27FC236}">
                <a16:creationId xmlns:a16="http://schemas.microsoft.com/office/drawing/2014/main" id="{C0F7256D-1FE7-6B41-8975-1BC961212B20}"/>
              </a:ext>
            </a:extLst>
          </p:cNvPr>
          <p:cNvSpPr>
            <a:spLocks noGrp="1"/>
          </p:cNvSpPr>
          <p:nvPr>
            <p:ph type="sldNum" sz="quarter" idx="12"/>
          </p:nvPr>
        </p:nvSpPr>
        <p:spPr/>
        <p:txBody>
          <a:bodyPr/>
          <a:lstStyle/>
          <a:p>
            <a:fld id="{D9F085D5-EC86-4F6A-B501-C1359CB39116}" type="slidenum">
              <a:rPr lang="en-GB" smtClean="0"/>
              <a:t>34</a:t>
            </a:fld>
            <a:endParaRPr lang="en-GB"/>
          </a:p>
        </p:txBody>
      </p:sp>
    </p:spTree>
    <p:extLst>
      <p:ext uri="{BB962C8B-B14F-4D97-AF65-F5344CB8AC3E}">
        <p14:creationId xmlns:p14="http://schemas.microsoft.com/office/powerpoint/2010/main" val="28514751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0808A-18FC-104A-A25D-21A92CE88D10}"/>
              </a:ext>
            </a:extLst>
          </p:cNvPr>
          <p:cNvSpPr>
            <a:spLocks noGrp="1"/>
          </p:cNvSpPr>
          <p:nvPr>
            <p:ph type="title"/>
          </p:nvPr>
        </p:nvSpPr>
        <p:spPr/>
        <p:txBody>
          <a:bodyPr/>
          <a:lstStyle/>
          <a:p>
            <a:r>
              <a:rPr lang="en-US" dirty="0">
                <a:solidFill>
                  <a:schemeClr val="bg1"/>
                </a:solidFill>
              </a:rPr>
              <a:t> Ab</a:t>
            </a:r>
            <a:r>
              <a:rPr lang="en-US" dirty="0"/>
              <a:t>out Conventional Wisdom</a:t>
            </a:r>
          </a:p>
        </p:txBody>
      </p:sp>
      <p:sp>
        <p:nvSpPr>
          <p:cNvPr id="3" name="Content Placeholder 2">
            <a:extLst>
              <a:ext uri="{FF2B5EF4-FFF2-40B4-BE49-F238E27FC236}">
                <a16:creationId xmlns:a16="http://schemas.microsoft.com/office/drawing/2014/main" id="{FBA29081-3A0B-9747-AC92-1940D5D67D70}"/>
              </a:ext>
            </a:extLst>
          </p:cNvPr>
          <p:cNvSpPr>
            <a:spLocks noGrp="1"/>
          </p:cNvSpPr>
          <p:nvPr>
            <p:ph idx="1"/>
          </p:nvPr>
        </p:nvSpPr>
        <p:spPr/>
        <p:txBody>
          <a:bodyPr>
            <a:normAutofit fontScale="92500" lnSpcReduction="10000"/>
          </a:bodyPr>
          <a:lstStyle/>
          <a:p>
            <a:r>
              <a:rPr lang="en-US" dirty="0"/>
              <a:t>Native-born unskilled workers</a:t>
            </a:r>
          </a:p>
          <a:p>
            <a:pPr lvl="1"/>
            <a:r>
              <a:rPr lang="en-US" dirty="0"/>
              <a:t>There is some negative impact on their wages.</a:t>
            </a:r>
          </a:p>
          <a:p>
            <a:pPr lvl="1"/>
            <a:r>
              <a:rPr lang="en-US" dirty="0"/>
              <a:t>But who wins and loses depend on the skill mix of immigrants; </a:t>
            </a:r>
          </a:p>
          <a:p>
            <a:pPr lvl="2"/>
            <a:r>
              <a:rPr lang="en-US" dirty="0"/>
              <a:t>when this skill mix changes, so do its effects.</a:t>
            </a:r>
          </a:p>
          <a:p>
            <a:r>
              <a:rPr lang="en-US" dirty="0"/>
              <a:t>Crime</a:t>
            </a:r>
          </a:p>
          <a:p>
            <a:pPr lvl="1"/>
            <a:r>
              <a:rPr lang="en-US" dirty="0"/>
              <a:t>Immigrants, both authorized and unauthorized, commit crimes at much lower rates than do native-born residents.</a:t>
            </a:r>
          </a:p>
          <a:p>
            <a:r>
              <a:rPr lang="en-US" dirty="0"/>
              <a:t>Government programs</a:t>
            </a:r>
          </a:p>
          <a:p>
            <a:pPr lvl="1"/>
            <a:r>
              <a:rPr lang="en-US" dirty="0"/>
              <a:t>Federal: immigrants are a source of revenue and stability for some important programs.</a:t>
            </a:r>
          </a:p>
          <a:p>
            <a:pPr lvl="1"/>
            <a:r>
              <a:rPr lang="en-US" dirty="0"/>
              <a:t>State and local: because education is funded at the local level, this can be a drain on local government coffers.</a:t>
            </a:r>
          </a:p>
        </p:txBody>
      </p:sp>
      <p:sp>
        <p:nvSpPr>
          <p:cNvPr id="4" name="Slide Number Placeholder 3">
            <a:extLst>
              <a:ext uri="{FF2B5EF4-FFF2-40B4-BE49-F238E27FC236}">
                <a16:creationId xmlns:a16="http://schemas.microsoft.com/office/drawing/2014/main" id="{C23BF033-5425-544B-9904-4A046FD563E8}"/>
              </a:ext>
            </a:extLst>
          </p:cNvPr>
          <p:cNvSpPr>
            <a:spLocks noGrp="1"/>
          </p:cNvSpPr>
          <p:nvPr>
            <p:ph type="sldNum" sz="quarter" idx="12"/>
          </p:nvPr>
        </p:nvSpPr>
        <p:spPr/>
        <p:txBody>
          <a:bodyPr/>
          <a:lstStyle/>
          <a:p>
            <a:fld id="{D9F085D5-EC86-4F6A-B501-C1359CB39116}" type="slidenum">
              <a:rPr lang="en-GB" smtClean="0"/>
              <a:t>35</a:t>
            </a:fld>
            <a:endParaRPr lang="en-GB"/>
          </a:p>
        </p:txBody>
      </p:sp>
    </p:spTree>
    <p:extLst>
      <p:ext uri="{BB962C8B-B14F-4D97-AF65-F5344CB8AC3E}">
        <p14:creationId xmlns:p14="http://schemas.microsoft.com/office/powerpoint/2010/main" val="39119096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p:txBody>
          <a:bodyPr/>
          <a:lstStyle/>
          <a:p>
            <a:r>
              <a:rPr lang="en-US" dirty="0"/>
              <a:t> </a:t>
            </a:r>
            <a:r>
              <a:rPr lang="en-US" dirty="0">
                <a:solidFill>
                  <a:schemeClr val="bg1"/>
                </a:solidFill>
              </a:rPr>
              <a:t>Th</a:t>
            </a:r>
            <a:r>
              <a:rPr lang="en-US" dirty="0"/>
              <a:t>ank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Jon </a:t>
            </a:r>
            <a:r>
              <a:rPr lang="en-US" dirty="0" err="1"/>
              <a:t>Haveman</a:t>
            </a:r>
            <a:endParaRPr lang="en-US" dirty="0"/>
          </a:p>
          <a:p>
            <a:pPr marL="0" indent="0" algn="ctr">
              <a:buNone/>
            </a:pPr>
            <a:r>
              <a:rPr lang="en-US"/>
              <a:t>Jon@NEEDelegation.org</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dirty="0">
                <a:hlinkClick r:id="rId4"/>
              </a:rPr>
              <a:t>www.NEEDelegation.org/testimonials.php</a:t>
            </a:r>
            <a:endParaRPr lang="en-US" dirty="0"/>
          </a:p>
          <a:p>
            <a:pPr marL="0" indent="0" algn="ctr">
              <a:buNone/>
            </a:pPr>
            <a:endParaRPr lang="en-US" dirty="0"/>
          </a:p>
          <a:p>
            <a:pPr marL="0" indent="0" algn="ctr">
              <a:buNone/>
            </a:pPr>
            <a:r>
              <a:rPr lang="en-US" dirty="0"/>
              <a:t>Become a Friend of NEED:  </a:t>
            </a:r>
            <a:r>
              <a:rPr lang="en-US" dirty="0" err="1"/>
              <a:t>www.NEEDelegation.org</a:t>
            </a:r>
            <a:r>
              <a:rPr lang="en-US" dirty="0"/>
              <a:t>/</a:t>
            </a:r>
            <a:r>
              <a:rPr lang="en-US" dirty="0" err="1"/>
              <a:t>friend.php</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36</a:t>
            </a:fld>
            <a:endParaRPr lang="en-GB"/>
          </a:p>
        </p:txBody>
      </p:sp>
    </p:spTree>
    <p:extLst>
      <p:ext uri="{BB962C8B-B14F-4D97-AF65-F5344CB8AC3E}">
        <p14:creationId xmlns:p14="http://schemas.microsoft.com/office/powerpoint/2010/main" val="2032224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838200" y="0"/>
            <a:ext cx="10515600" cy="1325563"/>
          </a:xfrm>
        </p:spPr>
        <p:txBody>
          <a:bodyPr/>
          <a:lstStyle/>
          <a:p>
            <a:r>
              <a:rPr lang="en-US" dirty="0"/>
              <a:t> </a:t>
            </a:r>
            <a:r>
              <a:rPr lang="en-US" dirty="0">
                <a:solidFill>
                  <a:schemeClr val="bg1"/>
                </a:solidFill>
              </a:rPr>
              <a:t>Av</a:t>
            </a:r>
            <a:r>
              <a:rPr lang="en-US" dirty="0"/>
              <a:t>ailable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US Social Policy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59823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fontScale="92500" lnSpcReduction="20000"/>
          </a:bodyPr>
          <a:lstStyle/>
          <a:p>
            <a:r>
              <a:rPr lang="en-US" dirty="0"/>
              <a:t>This slide deck was authored by:</a:t>
            </a:r>
          </a:p>
          <a:p>
            <a:pPr lvl="1"/>
            <a:r>
              <a:rPr lang="en-US" dirty="0"/>
              <a:t>Anna Maria </a:t>
            </a:r>
            <a:r>
              <a:rPr lang="en-US" dirty="0" err="1"/>
              <a:t>Mayda</a:t>
            </a:r>
            <a:r>
              <a:rPr lang="en-US" dirty="0"/>
              <a:t>, Georgetown University</a:t>
            </a:r>
          </a:p>
          <a:p>
            <a:pPr lvl="1"/>
            <a:r>
              <a:rPr lang="en-US" dirty="0"/>
              <a:t>Robert </a:t>
            </a:r>
            <a:r>
              <a:rPr lang="en-US" dirty="0" err="1"/>
              <a:t>Gitter</a:t>
            </a:r>
            <a:r>
              <a:rPr lang="en-US" dirty="0"/>
              <a:t>, Ohio Wesleyan University</a:t>
            </a:r>
          </a:p>
          <a:p>
            <a:pPr lvl="1"/>
            <a:r>
              <a:rPr lang="en-US" dirty="0"/>
              <a:t>Roger White, Whittier College</a:t>
            </a:r>
          </a:p>
          <a:p>
            <a:r>
              <a:rPr lang="en-US" dirty="0"/>
              <a:t>This slide deck was reviewed by:</a:t>
            </a:r>
          </a:p>
          <a:p>
            <a:pPr lvl="1"/>
            <a:r>
              <a:rPr lang="en-US" dirty="0"/>
              <a:t>Kirk Doran, Notre Dame</a:t>
            </a:r>
          </a:p>
          <a:p>
            <a:pPr lvl="1"/>
            <a:r>
              <a:rPr lang="en-US" dirty="0"/>
              <a:t>Ethan Lewis, Dartmouth College</a:t>
            </a:r>
          </a:p>
          <a:p>
            <a:r>
              <a:rPr lang="en-US" dirty="0"/>
              <a:t>Disclaimer</a:t>
            </a:r>
          </a:p>
          <a:p>
            <a:pPr lvl="1"/>
            <a:r>
              <a:rPr lang="en-US" dirty="0"/>
              <a:t>NEED presentations are designed to be nonpartisan.</a:t>
            </a:r>
          </a:p>
          <a:p>
            <a:pPr lvl="1"/>
            <a:r>
              <a:rPr lang="en-US" dirty="0"/>
              <a:t>It is, however, inevitable that presenters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3725724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215" y="0"/>
            <a:ext cx="10515600" cy="1325563"/>
          </a:xfrm>
        </p:spPr>
        <p:txBody>
          <a:bodyPr/>
          <a:lstStyle/>
          <a:p>
            <a:r>
              <a:rPr lang="en-US" dirty="0">
                <a:solidFill>
                  <a:schemeClr val="bg1"/>
                </a:solidFill>
              </a:rPr>
              <a:t>Out</a:t>
            </a:r>
            <a:r>
              <a:rPr lang="en-US" dirty="0"/>
              <a:t>line</a:t>
            </a:r>
          </a:p>
        </p:txBody>
      </p:sp>
      <p:sp>
        <p:nvSpPr>
          <p:cNvPr id="3" name="Content Placeholder 2"/>
          <p:cNvSpPr>
            <a:spLocks noGrp="1"/>
          </p:cNvSpPr>
          <p:nvPr>
            <p:ph idx="1"/>
          </p:nvPr>
        </p:nvSpPr>
        <p:spPr>
          <a:xfrm>
            <a:off x="2626272" y="1325563"/>
            <a:ext cx="6939455" cy="4351338"/>
          </a:xfrm>
        </p:spPr>
        <p:txBody>
          <a:bodyPr/>
          <a:lstStyle/>
          <a:p>
            <a:r>
              <a:rPr lang="en-US" dirty="0"/>
              <a:t>What is immigration and why do people migrate?</a:t>
            </a:r>
          </a:p>
          <a:p>
            <a:r>
              <a:rPr lang="en-US" dirty="0"/>
              <a:t>History of immigration to the US</a:t>
            </a:r>
          </a:p>
          <a:p>
            <a:r>
              <a:rPr lang="en-US" dirty="0"/>
              <a:t>Economics of immigration</a:t>
            </a:r>
          </a:p>
        </p:txBody>
      </p:sp>
    </p:spTree>
    <p:extLst>
      <p:ext uri="{BB962C8B-B14F-4D97-AF65-F5344CB8AC3E}">
        <p14:creationId xmlns:p14="http://schemas.microsoft.com/office/powerpoint/2010/main" val="3466196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4BCA3-208F-9048-B728-01001099E19E}"/>
              </a:ext>
            </a:extLst>
          </p:cNvPr>
          <p:cNvSpPr>
            <a:spLocks noGrp="1"/>
          </p:cNvSpPr>
          <p:nvPr>
            <p:ph type="title"/>
          </p:nvPr>
        </p:nvSpPr>
        <p:spPr>
          <a:xfrm>
            <a:off x="796635" y="0"/>
            <a:ext cx="10515600" cy="1325563"/>
          </a:xfrm>
        </p:spPr>
        <p:txBody>
          <a:bodyPr/>
          <a:lstStyle/>
          <a:p>
            <a:r>
              <a:rPr lang="en-US" dirty="0">
                <a:solidFill>
                  <a:schemeClr val="bg1"/>
                </a:solidFill>
              </a:rPr>
              <a:t>Wh</a:t>
            </a:r>
            <a:r>
              <a:rPr lang="en-US" dirty="0"/>
              <a:t>at Is Immigration?</a:t>
            </a:r>
          </a:p>
        </p:txBody>
      </p:sp>
      <p:sp>
        <p:nvSpPr>
          <p:cNvPr id="3" name="Content Placeholder 2">
            <a:extLst>
              <a:ext uri="{FF2B5EF4-FFF2-40B4-BE49-F238E27FC236}">
                <a16:creationId xmlns:a16="http://schemas.microsoft.com/office/drawing/2014/main" id="{D718964F-F6A4-5048-91BE-A01656C2373A}"/>
              </a:ext>
            </a:extLst>
          </p:cNvPr>
          <p:cNvSpPr>
            <a:spLocks noGrp="1"/>
          </p:cNvSpPr>
          <p:nvPr>
            <p:ph idx="1"/>
          </p:nvPr>
        </p:nvSpPr>
        <p:spPr/>
        <p:txBody>
          <a:bodyPr/>
          <a:lstStyle/>
          <a:p>
            <a:r>
              <a:rPr lang="en-US" dirty="0"/>
              <a:t>Immigration </a:t>
            </a:r>
          </a:p>
          <a:p>
            <a:pPr lvl="1"/>
            <a:r>
              <a:rPr lang="en-US" dirty="0"/>
              <a:t>The action of coming to live in another country.</a:t>
            </a:r>
          </a:p>
          <a:p>
            <a:pPr marL="457200" lvl="1" indent="0">
              <a:buNone/>
            </a:pPr>
            <a:endParaRPr lang="en-US" dirty="0"/>
          </a:p>
          <a:p>
            <a:r>
              <a:rPr lang="en-US" dirty="0"/>
              <a:t>Emigration</a:t>
            </a:r>
          </a:p>
          <a:p>
            <a:pPr lvl="1"/>
            <a:r>
              <a:rPr lang="en-US" dirty="0"/>
              <a:t>The act of leaving one’s own country and going to live in another country.</a:t>
            </a:r>
          </a:p>
        </p:txBody>
      </p:sp>
      <p:sp>
        <p:nvSpPr>
          <p:cNvPr id="4" name="Slide Number Placeholder 3">
            <a:extLst>
              <a:ext uri="{FF2B5EF4-FFF2-40B4-BE49-F238E27FC236}">
                <a16:creationId xmlns:a16="http://schemas.microsoft.com/office/drawing/2014/main" id="{D10F694E-8301-714B-9EB0-7BF0435DA335}"/>
              </a:ext>
            </a:extLst>
          </p:cNvPr>
          <p:cNvSpPr>
            <a:spLocks noGrp="1"/>
          </p:cNvSpPr>
          <p:nvPr>
            <p:ph type="sldNum" sz="quarter" idx="12"/>
          </p:nvPr>
        </p:nvSpPr>
        <p:spPr/>
        <p:txBody>
          <a:bodyPr/>
          <a:lstStyle/>
          <a:p>
            <a:fld id="{D9F085D5-EC86-4F6A-B501-C1359CB39116}" type="slidenum">
              <a:rPr lang="en-GB" smtClean="0"/>
              <a:t>7</a:t>
            </a:fld>
            <a:endParaRPr lang="en-GB"/>
          </a:p>
        </p:txBody>
      </p:sp>
    </p:spTree>
    <p:extLst>
      <p:ext uri="{BB962C8B-B14F-4D97-AF65-F5344CB8AC3E}">
        <p14:creationId xmlns:p14="http://schemas.microsoft.com/office/powerpoint/2010/main" val="942773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1BBC3-861E-4240-B598-FB235893172B}"/>
              </a:ext>
            </a:extLst>
          </p:cNvPr>
          <p:cNvSpPr>
            <a:spLocks noGrp="1"/>
          </p:cNvSpPr>
          <p:nvPr>
            <p:ph type="title"/>
          </p:nvPr>
        </p:nvSpPr>
        <p:spPr>
          <a:xfrm>
            <a:off x="810490" y="0"/>
            <a:ext cx="10515600" cy="1325563"/>
          </a:xfrm>
        </p:spPr>
        <p:txBody>
          <a:bodyPr/>
          <a:lstStyle/>
          <a:p>
            <a:r>
              <a:rPr lang="en-US" dirty="0">
                <a:solidFill>
                  <a:schemeClr val="bg1"/>
                </a:solidFill>
              </a:rPr>
              <a:t>Wh</a:t>
            </a:r>
            <a:r>
              <a:rPr lang="en-US" dirty="0"/>
              <a:t>y Do People Migrate?</a:t>
            </a:r>
          </a:p>
        </p:txBody>
      </p:sp>
      <p:sp>
        <p:nvSpPr>
          <p:cNvPr id="3" name="Content Placeholder 2">
            <a:extLst>
              <a:ext uri="{FF2B5EF4-FFF2-40B4-BE49-F238E27FC236}">
                <a16:creationId xmlns:a16="http://schemas.microsoft.com/office/drawing/2014/main" id="{08084408-2104-E34D-B595-37E67A3378EE}"/>
              </a:ext>
            </a:extLst>
          </p:cNvPr>
          <p:cNvSpPr>
            <a:spLocks noGrp="1"/>
          </p:cNvSpPr>
          <p:nvPr>
            <p:ph idx="1"/>
          </p:nvPr>
        </p:nvSpPr>
        <p:spPr/>
        <p:txBody>
          <a:bodyPr/>
          <a:lstStyle/>
          <a:p>
            <a:r>
              <a:rPr lang="en-US" dirty="0"/>
              <a:t>Push factors:</a:t>
            </a:r>
          </a:p>
          <a:p>
            <a:pPr lvl="1"/>
            <a:r>
              <a:rPr lang="en-US" dirty="0"/>
              <a:t>Economic dislocation, violence, population pressures, religious persecution, or denial of political rights.</a:t>
            </a:r>
          </a:p>
          <a:p>
            <a:r>
              <a:rPr lang="en-US" dirty="0"/>
              <a:t>Pull factors:</a:t>
            </a:r>
          </a:p>
          <a:p>
            <a:pPr lvl="1"/>
            <a:r>
              <a:rPr lang="en-US" dirty="0"/>
              <a:t>Potential for higher wages, job opportunities, and political or religious liberty, family unification.</a:t>
            </a:r>
          </a:p>
          <a:p>
            <a:r>
              <a:rPr lang="en-US" dirty="0"/>
              <a:t>Uneven development:</a:t>
            </a:r>
          </a:p>
          <a:p>
            <a:pPr lvl="1"/>
            <a:r>
              <a:rPr lang="en-US" dirty="0"/>
              <a:t>Disparities in income, standards of living, and the availability of jobs within and across societies.</a:t>
            </a:r>
          </a:p>
        </p:txBody>
      </p:sp>
      <p:sp>
        <p:nvSpPr>
          <p:cNvPr id="4" name="Slide Number Placeholder 3">
            <a:extLst>
              <a:ext uri="{FF2B5EF4-FFF2-40B4-BE49-F238E27FC236}">
                <a16:creationId xmlns:a16="http://schemas.microsoft.com/office/drawing/2014/main" id="{6965FE9B-ED4E-2A4A-BE5A-7A95D396078B}"/>
              </a:ext>
            </a:extLst>
          </p:cNvPr>
          <p:cNvSpPr>
            <a:spLocks noGrp="1"/>
          </p:cNvSpPr>
          <p:nvPr>
            <p:ph type="sldNum" sz="quarter" idx="12"/>
          </p:nvPr>
        </p:nvSpPr>
        <p:spPr/>
        <p:txBody>
          <a:bodyPr/>
          <a:lstStyle/>
          <a:p>
            <a:fld id="{D9F085D5-EC86-4F6A-B501-C1359CB39116}" type="slidenum">
              <a:rPr lang="en-GB" smtClean="0"/>
              <a:t>8</a:t>
            </a:fld>
            <a:endParaRPr lang="en-GB"/>
          </a:p>
        </p:txBody>
      </p:sp>
      <p:sp>
        <p:nvSpPr>
          <p:cNvPr id="5" name="TextBox 4">
            <a:extLst>
              <a:ext uri="{FF2B5EF4-FFF2-40B4-BE49-F238E27FC236}">
                <a16:creationId xmlns:a16="http://schemas.microsoft.com/office/drawing/2014/main" id="{0ED6069E-1822-6B44-B03F-F23849135E46}"/>
              </a:ext>
            </a:extLst>
          </p:cNvPr>
          <p:cNvSpPr txBox="1"/>
          <p:nvPr/>
        </p:nvSpPr>
        <p:spPr>
          <a:xfrm>
            <a:off x="7868294" y="6456851"/>
            <a:ext cx="3770428" cy="276999"/>
          </a:xfrm>
          <a:prstGeom prst="rect">
            <a:avLst/>
          </a:prstGeom>
          <a:noFill/>
        </p:spPr>
        <p:txBody>
          <a:bodyPr wrap="square" rtlCol="0">
            <a:spAutoFit/>
          </a:bodyPr>
          <a:lstStyle/>
          <a:p>
            <a:r>
              <a:rPr lang="en-US" sz="1200" dirty="0"/>
              <a:t>Source: Gilder Lehrman Institute of American History.</a:t>
            </a:r>
          </a:p>
        </p:txBody>
      </p:sp>
    </p:spTree>
    <p:extLst>
      <p:ext uri="{BB962C8B-B14F-4D97-AF65-F5344CB8AC3E}">
        <p14:creationId xmlns:p14="http://schemas.microsoft.com/office/powerpoint/2010/main" val="2241889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3EC69-55E7-4A45-9CA0-3A49C1AA2ED5}"/>
              </a:ext>
            </a:extLst>
          </p:cNvPr>
          <p:cNvSpPr>
            <a:spLocks noGrp="1"/>
          </p:cNvSpPr>
          <p:nvPr>
            <p:ph type="title"/>
          </p:nvPr>
        </p:nvSpPr>
        <p:spPr>
          <a:xfrm>
            <a:off x="746760" y="10886"/>
            <a:ext cx="10515600" cy="1325563"/>
          </a:xfrm>
        </p:spPr>
        <p:txBody>
          <a:bodyPr/>
          <a:lstStyle/>
          <a:p>
            <a:r>
              <a:rPr lang="en-US" dirty="0">
                <a:solidFill>
                  <a:schemeClr val="bg1"/>
                </a:solidFill>
              </a:rPr>
              <a:t>Hist</a:t>
            </a:r>
            <a:r>
              <a:rPr lang="en-US" dirty="0"/>
              <a:t>orical Trends in Authorized Immigration</a:t>
            </a:r>
          </a:p>
        </p:txBody>
      </p:sp>
      <p:pic>
        <p:nvPicPr>
          <p:cNvPr id="6" name="Content Placeholder 5" descr="A screenshot of a cell phone&#10;&#10;Description automatically generated">
            <a:extLst>
              <a:ext uri="{FF2B5EF4-FFF2-40B4-BE49-F238E27FC236}">
                <a16:creationId xmlns:a16="http://schemas.microsoft.com/office/drawing/2014/main" id="{13175C31-3680-2645-B6C4-F6A3F74638AD}"/>
              </a:ext>
            </a:extLst>
          </p:cNvPr>
          <p:cNvPicPr>
            <a:picLocks noGrp="1" noChangeAspect="1"/>
          </p:cNvPicPr>
          <p:nvPr>
            <p:ph idx="1"/>
          </p:nvPr>
        </p:nvPicPr>
        <p:blipFill>
          <a:blip r:embed="rId3" r:link="rId4"/>
          <a:stretch>
            <a:fillRect/>
          </a:stretch>
        </p:blipFill>
        <p:spPr>
          <a:xfrm>
            <a:off x="1343001" y="1201026"/>
            <a:ext cx="9505997" cy="5029200"/>
          </a:xfrm>
        </p:spPr>
      </p:pic>
      <p:sp>
        <p:nvSpPr>
          <p:cNvPr id="4" name="Slide Number Placeholder 3">
            <a:extLst>
              <a:ext uri="{FF2B5EF4-FFF2-40B4-BE49-F238E27FC236}">
                <a16:creationId xmlns:a16="http://schemas.microsoft.com/office/drawing/2014/main" id="{18D7EF5F-3CB5-9446-8305-021AD612A1F6}"/>
              </a:ext>
            </a:extLst>
          </p:cNvPr>
          <p:cNvSpPr>
            <a:spLocks noGrp="1"/>
          </p:cNvSpPr>
          <p:nvPr>
            <p:ph type="sldNum" sz="quarter" idx="12"/>
          </p:nvPr>
        </p:nvSpPr>
        <p:spPr/>
        <p:txBody>
          <a:bodyPr/>
          <a:lstStyle/>
          <a:p>
            <a:fld id="{D9F085D5-EC86-4F6A-B501-C1359CB39116}" type="slidenum">
              <a:rPr lang="en-GB" smtClean="0"/>
              <a:t>9</a:t>
            </a:fld>
            <a:endParaRPr lang="en-GB"/>
          </a:p>
        </p:txBody>
      </p:sp>
      <p:sp>
        <p:nvSpPr>
          <p:cNvPr id="7" name="TextBox 6">
            <a:extLst>
              <a:ext uri="{FF2B5EF4-FFF2-40B4-BE49-F238E27FC236}">
                <a16:creationId xmlns:a16="http://schemas.microsoft.com/office/drawing/2014/main" id="{DB978E4D-56BD-C649-80AA-19D764C81147}"/>
              </a:ext>
            </a:extLst>
          </p:cNvPr>
          <p:cNvSpPr txBox="1"/>
          <p:nvPr/>
        </p:nvSpPr>
        <p:spPr>
          <a:xfrm>
            <a:off x="7518400" y="6456851"/>
            <a:ext cx="4137992" cy="276999"/>
          </a:xfrm>
          <a:prstGeom prst="rect">
            <a:avLst/>
          </a:prstGeom>
          <a:noFill/>
        </p:spPr>
        <p:txBody>
          <a:bodyPr wrap="none" rtlCol="0">
            <a:spAutoFit/>
          </a:bodyPr>
          <a:lstStyle/>
          <a:p>
            <a:r>
              <a:rPr lang="en-US" sz="1200" dirty="0"/>
              <a:t>https://</a:t>
            </a:r>
            <a:r>
              <a:rPr lang="en-US" sz="1200" dirty="0" err="1"/>
              <a:t>www.libertyellisfoundation.org</a:t>
            </a:r>
            <a:r>
              <a:rPr lang="en-US" sz="1200" dirty="0"/>
              <a:t>/immigration-timeline</a:t>
            </a:r>
          </a:p>
        </p:txBody>
      </p:sp>
    </p:spTree>
    <p:extLst>
      <p:ext uri="{BB962C8B-B14F-4D97-AF65-F5344CB8AC3E}">
        <p14:creationId xmlns:p14="http://schemas.microsoft.com/office/powerpoint/2010/main" val="67375766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30133</TotalTime>
  <Words>1796</Words>
  <Application>Microsoft Macintosh PowerPoint</Application>
  <PresentationFormat>Widescreen</PresentationFormat>
  <Paragraphs>276</Paragraphs>
  <Slides>36</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Courier New</vt:lpstr>
      <vt:lpstr>Custom Design</vt:lpstr>
      <vt:lpstr>PowerPoint Presentation</vt:lpstr>
      <vt:lpstr> National Economic Education Delegation</vt:lpstr>
      <vt:lpstr>Who Are We?</vt:lpstr>
      <vt:lpstr> Available NEED Topics Include:</vt:lpstr>
      <vt:lpstr>Credits and Disclaimer</vt:lpstr>
      <vt:lpstr>Outline</vt:lpstr>
      <vt:lpstr>What Is Immigration?</vt:lpstr>
      <vt:lpstr>Why Do People Migrate?</vt:lpstr>
      <vt:lpstr>Historical Trends in Authorized Immigration</vt:lpstr>
      <vt:lpstr> Authorized Immigration by Region</vt:lpstr>
      <vt:lpstr>PowerPoint Presentation</vt:lpstr>
      <vt:lpstr> Immigrant Population in 2017</vt:lpstr>
      <vt:lpstr>U.S.  Unauthorized Immigration: Labor Force</vt:lpstr>
      <vt:lpstr>Unauthorized Immigration: 2012-2016</vt:lpstr>
      <vt:lpstr>Why Do We Care?  Economic Implications</vt:lpstr>
      <vt:lpstr>GDP: How Does This Work?</vt:lpstr>
      <vt:lpstr>Immigration: One Way to Grow the Labor Force</vt:lpstr>
      <vt:lpstr>Labor Market Implications: The Surplus</vt:lpstr>
      <vt:lpstr>Labor Market Implications: Complicated</vt:lpstr>
      <vt:lpstr>Labor Market Implications: General Principles</vt:lpstr>
      <vt:lpstr>Consensus among Economists</vt:lpstr>
      <vt:lpstr>Recent Immigrants Are Less and More Educated</vt:lpstr>
      <vt:lpstr>Skilled Immigrants and Innovation</vt:lpstr>
      <vt:lpstr> Immigrants and Entrepreneurship</vt:lpstr>
      <vt:lpstr>PowerPoint Presentation</vt:lpstr>
      <vt:lpstr>Fortune 500: First- and Second-Generation Founders</vt:lpstr>
      <vt:lpstr>Government Revenues versus Expenditures</vt:lpstr>
      <vt:lpstr>What Do We Know?</vt:lpstr>
      <vt:lpstr> Implications for Major Federal Programs</vt:lpstr>
      <vt:lpstr> Implications for Social Security</vt:lpstr>
      <vt:lpstr>Bottom Line/Consensus of Estimates</vt:lpstr>
      <vt:lpstr>Immigrants and Crime Rates</vt:lpstr>
      <vt:lpstr>Crime: Incarceration Rates in California</vt:lpstr>
      <vt:lpstr> Summary</vt:lpstr>
      <vt:lpstr> About Conventional Wisdom</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294</cp:revision>
  <cp:lastPrinted>2021-06-22T00:40:17Z</cp:lastPrinted>
  <dcterms:created xsi:type="dcterms:W3CDTF">2017-05-03T22:30:38Z</dcterms:created>
  <dcterms:modified xsi:type="dcterms:W3CDTF">2022-01-25T19:24:52Z</dcterms:modified>
</cp:coreProperties>
</file>